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74" r:id="rId3"/>
    <p:sldId id="257" r:id="rId4"/>
    <p:sldId id="272" r:id="rId5"/>
    <p:sldId id="275" r:id="rId6"/>
    <p:sldId id="271" r:id="rId7"/>
    <p:sldId id="269" r:id="rId8"/>
    <p:sldId id="270" r:id="rId9"/>
    <p:sldId id="277" r:id="rId10"/>
    <p:sldId id="278" r:id="rId11"/>
    <p:sldId id="279" r:id="rId12"/>
    <p:sldId id="280" r:id="rId13"/>
    <p:sldId id="281" r:id="rId14"/>
    <p:sldId id="276" r:id="rId15"/>
    <p:sldId id="273" r:id="rId16"/>
    <p:sldId id="258" r:id="rId17"/>
    <p:sldId id="266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7" r:id="rId26"/>
    <p:sldId id="282" r:id="rId27"/>
    <p:sldId id="289" r:id="rId28"/>
    <p:sldId id="290" r:id="rId29"/>
    <p:sldId id="291" r:id="rId30"/>
    <p:sldId id="283" r:id="rId31"/>
    <p:sldId id="284" r:id="rId32"/>
    <p:sldId id="285" r:id="rId33"/>
    <p:sldId id="286" r:id="rId34"/>
    <p:sldId id="287" r:id="rId35"/>
    <p:sldId id="288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06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046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83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614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30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466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228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83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96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60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4031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08AAFD52-3BEB-4164-A1B5-30F0923D479A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A9140EF-A7AA-4005-BC6D-0C4C13F591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406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1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1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1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1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1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1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1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1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0ED12-61B4-5876-7457-9973717B0D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b="1" dirty="0"/>
              <a:t>Introducing yourself</a:t>
            </a:r>
            <a:br>
              <a:rPr lang="en-US" altLang="ko-KR" b="1" dirty="0"/>
            </a:br>
            <a:r>
              <a:rPr lang="en-US" altLang="ko-KR" b="1" dirty="0"/>
              <a:t>and others</a:t>
            </a:r>
            <a:endParaRPr lang="ko-KR" altLang="en-US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96925B6-7F5F-1D04-DB3D-1E5D45382D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6000" b="1" dirty="0"/>
              <a:t> </a:t>
            </a:r>
            <a:r>
              <a:rPr lang="ko-KR" altLang="en-US" sz="6000" b="1" dirty="0"/>
              <a:t> </a:t>
            </a:r>
            <a:endParaRPr lang="en-US" altLang="ko-KR" sz="6000" b="1" dirty="0"/>
          </a:p>
          <a:p>
            <a:r>
              <a:rPr lang="en-US" altLang="ko-KR" sz="6000" b="1" dirty="0"/>
              <a:t>Open your workbook, Pg.</a:t>
            </a:r>
            <a:r>
              <a:rPr lang="ko-KR" altLang="en-US" sz="6000" b="1" dirty="0"/>
              <a:t> </a:t>
            </a:r>
            <a:r>
              <a:rPr lang="en-US" altLang="ko-KR" sz="6000" b="1" dirty="0"/>
              <a:t>25</a:t>
            </a:r>
            <a:endParaRPr lang="ko-KR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772761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E200B-1828-31E9-9C4D-18AA1EFEF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05EFAB-0628-3FB1-0A98-3A27BCA8C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Page. 26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C6EAC4-BE32-2245-BAE2-2AB1AF530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r>
              <a:rPr lang="ko-KR" altLang="en-US" sz="6000" b="1" dirty="0">
                <a:highlight>
                  <a:srgbClr val="FFFF00"/>
                </a:highlight>
              </a:rPr>
              <a:t>크리스 </a:t>
            </a:r>
            <a:r>
              <a:rPr lang="en-US" altLang="ko-KR" sz="6000" b="1" dirty="0">
                <a:highlight>
                  <a:srgbClr val="FFFF00"/>
                </a:highlight>
              </a:rPr>
              <a:t>(</a:t>
            </a:r>
            <a:r>
              <a:rPr lang="ko-KR" altLang="en-US" sz="6000" b="1" dirty="0">
                <a:highlight>
                  <a:srgbClr val="FFFF00"/>
                </a:highlight>
              </a:rPr>
              <a:t>선생님</a:t>
            </a:r>
            <a:r>
              <a:rPr lang="en-US" altLang="ko-KR" sz="6000" b="1" dirty="0">
                <a:highlight>
                  <a:srgbClr val="FFFF00"/>
                </a:highlight>
              </a:rPr>
              <a:t>)</a:t>
            </a:r>
          </a:p>
          <a:p>
            <a:pPr marL="0" indent="0">
              <a:buNone/>
            </a:pPr>
            <a:r>
              <a:rPr lang="ko-KR" altLang="en-US" sz="7200" b="1" dirty="0"/>
              <a:t>저는 크리스예요</a:t>
            </a:r>
            <a:r>
              <a:rPr lang="en-US" altLang="ko-KR" sz="7200" b="1" dirty="0"/>
              <a:t>.</a:t>
            </a:r>
          </a:p>
          <a:p>
            <a:pPr marL="0" indent="0">
              <a:buNone/>
            </a:pPr>
            <a:r>
              <a:rPr lang="ko-KR" altLang="en-US" sz="7200" b="1" dirty="0"/>
              <a:t>저는 </a:t>
            </a:r>
            <a:r>
              <a:rPr lang="ko-KR" altLang="en-US" sz="7200" b="1" dirty="0" err="1"/>
              <a:t>선새님이에요</a:t>
            </a:r>
            <a:r>
              <a:rPr lang="en-US" altLang="ko-KR" sz="7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8051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2D12D-9B36-EFBC-D1D9-3EBC9C817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801D8A-541C-B78B-902A-AB6A3CEA6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Page. 26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3EE60D-3E02-BF94-59C8-1EFE4729A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r>
              <a:rPr lang="ko-KR" altLang="en-US" sz="6000" b="1" dirty="0">
                <a:highlight>
                  <a:srgbClr val="FFFF00"/>
                </a:highlight>
              </a:rPr>
              <a:t>김재민 </a:t>
            </a:r>
            <a:r>
              <a:rPr lang="en-US" altLang="ko-KR" sz="6000" b="1" dirty="0">
                <a:highlight>
                  <a:srgbClr val="FFFF00"/>
                </a:highlight>
              </a:rPr>
              <a:t>(</a:t>
            </a:r>
            <a:r>
              <a:rPr lang="ko-KR" altLang="en-US" sz="6000" b="1" dirty="0">
                <a:highlight>
                  <a:srgbClr val="FFFF00"/>
                </a:highlight>
              </a:rPr>
              <a:t>회사원</a:t>
            </a:r>
            <a:r>
              <a:rPr lang="en-US" altLang="ko-KR" sz="6000" b="1" dirty="0">
                <a:highlight>
                  <a:srgbClr val="FFFF00"/>
                </a:highlight>
              </a:rPr>
              <a:t>)</a:t>
            </a:r>
          </a:p>
          <a:p>
            <a:pPr marL="0" indent="0">
              <a:buNone/>
            </a:pPr>
            <a:r>
              <a:rPr lang="ko-KR" altLang="en-US" sz="7200" b="1" dirty="0"/>
              <a:t>저는 </a:t>
            </a:r>
            <a:r>
              <a:rPr lang="ko-KR" altLang="en-US" sz="7200" b="1" dirty="0" err="1"/>
              <a:t>김재민이에요</a:t>
            </a:r>
            <a:r>
              <a:rPr lang="en-US" altLang="ko-KR" sz="7200" b="1" dirty="0"/>
              <a:t>.</a:t>
            </a:r>
          </a:p>
          <a:p>
            <a:pPr marL="0" indent="0">
              <a:buNone/>
            </a:pPr>
            <a:r>
              <a:rPr lang="ko-KR" altLang="en-US" sz="7200" b="1" dirty="0"/>
              <a:t>저는 회사원이에요</a:t>
            </a:r>
            <a:r>
              <a:rPr lang="en-US" altLang="ko-KR" sz="7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0653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DDAA2-D42C-2692-63CD-FB7A3B0241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5F8BFD-F390-E767-ED65-405A9D9F4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Page. 26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5BA82E-A477-A4C7-8C72-E7259BA8E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r>
              <a:rPr lang="ko-KR" altLang="en-US" sz="6000" b="1" dirty="0" err="1">
                <a:highlight>
                  <a:srgbClr val="FFFF00"/>
                </a:highlight>
              </a:rPr>
              <a:t>미사코</a:t>
            </a:r>
            <a:r>
              <a:rPr lang="ko-KR" altLang="en-US" sz="6000" b="1" dirty="0">
                <a:highlight>
                  <a:srgbClr val="FFFF00"/>
                </a:highlight>
              </a:rPr>
              <a:t> </a:t>
            </a:r>
            <a:r>
              <a:rPr lang="en-US" altLang="ko-KR" sz="6000" b="1" dirty="0">
                <a:highlight>
                  <a:srgbClr val="FFFF00"/>
                </a:highlight>
              </a:rPr>
              <a:t>(</a:t>
            </a:r>
            <a:r>
              <a:rPr lang="ko-KR" altLang="en-US" sz="6000" b="1" dirty="0">
                <a:highlight>
                  <a:srgbClr val="FFFF00"/>
                </a:highlight>
              </a:rPr>
              <a:t>간호사</a:t>
            </a:r>
            <a:r>
              <a:rPr lang="en-US" altLang="ko-KR" sz="6000" b="1" dirty="0">
                <a:highlight>
                  <a:srgbClr val="FFFF00"/>
                </a:highlight>
              </a:rPr>
              <a:t>)</a:t>
            </a:r>
          </a:p>
          <a:p>
            <a:pPr marL="0" indent="0">
              <a:buNone/>
            </a:pPr>
            <a:r>
              <a:rPr lang="ko-KR" altLang="en-US" sz="7200" b="1" dirty="0"/>
              <a:t>저는 미사코예요</a:t>
            </a:r>
            <a:r>
              <a:rPr lang="en-US" altLang="ko-KR" sz="7200" b="1" dirty="0"/>
              <a:t>.</a:t>
            </a:r>
          </a:p>
          <a:p>
            <a:pPr marL="0" indent="0">
              <a:buNone/>
            </a:pPr>
            <a:r>
              <a:rPr lang="ko-KR" altLang="en-US" sz="7200" b="1" dirty="0"/>
              <a:t>저는 간호사예요</a:t>
            </a:r>
            <a:r>
              <a:rPr lang="en-US" altLang="ko-KR" sz="7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1612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3B6E8-DC5D-970E-4569-8AC52755F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2DF120-AB18-A7BB-50D4-67CE044EA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Page. 26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A5C12B-929F-5D76-F95D-525A59EA4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r>
              <a:rPr lang="ko-KR" altLang="en-US" sz="6000" b="1" dirty="0" err="1">
                <a:highlight>
                  <a:srgbClr val="FFFF00"/>
                </a:highlight>
              </a:rPr>
              <a:t>키샨</a:t>
            </a:r>
            <a:r>
              <a:rPr lang="ko-KR" altLang="en-US" sz="6000" b="1" dirty="0">
                <a:highlight>
                  <a:srgbClr val="FFFF00"/>
                </a:highlight>
              </a:rPr>
              <a:t> </a:t>
            </a:r>
            <a:r>
              <a:rPr lang="en-US" altLang="ko-KR" sz="6000" b="1" dirty="0">
                <a:highlight>
                  <a:srgbClr val="FFFF00"/>
                </a:highlight>
              </a:rPr>
              <a:t>(</a:t>
            </a:r>
            <a:r>
              <a:rPr lang="ko-KR" altLang="en-US" sz="6000" b="1" dirty="0">
                <a:highlight>
                  <a:srgbClr val="FFFF00"/>
                </a:highlight>
              </a:rPr>
              <a:t>요리사</a:t>
            </a:r>
            <a:r>
              <a:rPr lang="en-US" altLang="ko-KR" sz="6000" b="1" dirty="0">
                <a:highlight>
                  <a:srgbClr val="FFFF00"/>
                </a:highlight>
              </a:rPr>
              <a:t>)</a:t>
            </a:r>
          </a:p>
          <a:p>
            <a:pPr marL="0" indent="0">
              <a:buNone/>
            </a:pPr>
            <a:r>
              <a:rPr lang="ko-KR" altLang="en-US" sz="7200" b="1" dirty="0"/>
              <a:t>저는 </a:t>
            </a:r>
            <a:r>
              <a:rPr lang="ko-KR" altLang="en-US" sz="7200" b="1" dirty="0" err="1"/>
              <a:t>키샨이에요</a:t>
            </a:r>
            <a:r>
              <a:rPr lang="en-US" altLang="ko-KR" sz="7200" b="1" dirty="0"/>
              <a:t>.</a:t>
            </a:r>
          </a:p>
          <a:p>
            <a:pPr marL="0" indent="0">
              <a:buNone/>
            </a:pPr>
            <a:r>
              <a:rPr lang="ko-KR" altLang="en-US" sz="7200" b="1"/>
              <a:t>저는 요리사예요</a:t>
            </a:r>
            <a:r>
              <a:rPr lang="en-US" altLang="ko-KR" sz="7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4685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46D72-82E2-85FB-4500-C76DC52A97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C5E4E7-A121-9498-2D7B-FAB562060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altLang="ko-KR" sz="8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task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CD0BFB-E9F7-982E-AC1E-8AD0261E5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r>
              <a:rPr lang="en-US" altLang="ko-KR" sz="6000" b="1" dirty="0"/>
              <a:t>1. Introduce your name and nationality.</a:t>
            </a:r>
          </a:p>
          <a:p>
            <a:r>
              <a:rPr lang="en-US" altLang="ko-KR" sz="6000" b="1" dirty="0"/>
              <a:t>2. Introduce your friend to the teacher. (Name and nationality)</a:t>
            </a:r>
            <a:endParaRPr lang="ko-KR" altLang="en-US" sz="4100" dirty="0"/>
          </a:p>
        </p:txBody>
      </p:sp>
    </p:spTree>
    <p:extLst>
      <p:ext uri="{BB962C8B-B14F-4D97-AF65-F5344CB8AC3E}">
        <p14:creationId xmlns:p14="http://schemas.microsoft.com/office/powerpoint/2010/main" val="4017862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017F58-C15D-F830-E24D-FBBDC4D19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CDEE6B-7F2D-9BD5-F76F-BF054EEB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77046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Dialogue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ABEBCB-A769-3D55-C4AA-BD24E50C3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371600"/>
            <a:ext cx="11403584" cy="5313680"/>
          </a:xfrm>
        </p:spPr>
        <p:txBody>
          <a:bodyPr>
            <a:normAutofit fontScale="92500" lnSpcReduction="20000"/>
          </a:bodyPr>
          <a:lstStyle/>
          <a:p>
            <a:endParaRPr lang="en-US" altLang="ko-KR" sz="4400" b="1" dirty="0"/>
          </a:p>
          <a:p>
            <a:r>
              <a:rPr lang="en-US" altLang="ko-KR" sz="4400" b="1" dirty="0"/>
              <a:t>A: </a:t>
            </a:r>
            <a:r>
              <a:rPr lang="ko-KR" altLang="en-US" sz="4400" b="1" dirty="0"/>
              <a:t>안녕하세요</a:t>
            </a:r>
            <a:r>
              <a:rPr lang="en-US" altLang="ko-KR" sz="4400" b="1" dirty="0"/>
              <a:t>? </a:t>
            </a:r>
            <a:r>
              <a:rPr lang="en-US" altLang="ko-KR" sz="4400" b="1" dirty="0">
                <a:solidFill>
                  <a:schemeClr val="tx1"/>
                </a:solidFill>
              </a:rPr>
              <a:t>(</a:t>
            </a:r>
            <a:r>
              <a:rPr lang="en-US" altLang="ko-KR" sz="4400" b="1" dirty="0"/>
              <a:t>How</a:t>
            </a:r>
            <a:r>
              <a:rPr lang="ko-KR" altLang="en-US" sz="4400" b="1" dirty="0"/>
              <a:t> </a:t>
            </a:r>
            <a:r>
              <a:rPr lang="en-US" altLang="ko-KR" sz="4400" b="1" dirty="0"/>
              <a:t>do</a:t>
            </a:r>
            <a:r>
              <a:rPr lang="ko-KR" altLang="en-US" sz="4400" b="1" dirty="0"/>
              <a:t> </a:t>
            </a:r>
            <a:r>
              <a:rPr lang="en-US" altLang="ko-KR" sz="4400" b="1" dirty="0"/>
              <a:t>you</a:t>
            </a:r>
            <a:r>
              <a:rPr lang="ko-KR" altLang="en-US" sz="4400" b="1" dirty="0"/>
              <a:t> </a:t>
            </a:r>
            <a:r>
              <a:rPr lang="en-US" altLang="ko-KR" sz="4400" b="1" dirty="0"/>
              <a:t>do?) </a:t>
            </a:r>
          </a:p>
          <a:p>
            <a:r>
              <a:rPr lang="en-US" altLang="ko-KR" sz="4400" b="1" dirty="0">
                <a:solidFill>
                  <a:srgbClr val="FF0000"/>
                </a:solidFill>
              </a:rPr>
              <a:t>[An </a:t>
            </a:r>
            <a:r>
              <a:rPr lang="en-US" altLang="ko-KR" sz="4400" b="1" dirty="0" err="1">
                <a:solidFill>
                  <a:srgbClr val="FF0000"/>
                </a:solidFill>
              </a:rPr>
              <a:t>nyeong</a:t>
            </a:r>
            <a:r>
              <a:rPr lang="en-US" altLang="ko-KR" sz="4400" b="1" dirty="0">
                <a:solidFill>
                  <a:srgbClr val="FF0000"/>
                </a:solidFill>
              </a:rPr>
              <a:t> ha se </a:t>
            </a:r>
            <a:r>
              <a:rPr lang="en-US" altLang="ko-KR" sz="4400" b="1" dirty="0" err="1">
                <a:solidFill>
                  <a:srgbClr val="FF0000"/>
                </a:solidFill>
              </a:rPr>
              <a:t>yo</a:t>
            </a:r>
            <a:r>
              <a:rPr lang="en-US" altLang="ko-KR" sz="4400" b="1" dirty="0">
                <a:solidFill>
                  <a:srgbClr val="FF0000"/>
                </a:solidFill>
              </a:rPr>
              <a:t>?]</a:t>
            </a:r>
          </a:p>
          <a:p>
            <a:endParaRPr lang="en-US" altLang="ko-KR" sz="4400" b="1" dirty="0"/>
          </a:p>
          <a:p>
            <a:r>
              <a:rPr lang="ko-KR" altLang="en-US" sz="4400" b="1" dirty="0"/>
              <a:t>저</a:t>
            </a:r>
            <a:r>
              <a:rPr lang="ko-KR" altLang="en-US" sz="4400" b="1" dirty="0">
                <a:highlight>
                  <a:srgbClr val="FFFF00"/>
                </a:highlight>
              </a:rPr>
              <a:t>는</a:t>
            </a:r>
            <a:r>
              <a:rPr lang="ko-KR" altLang="en-US" sz="4400" b="1" dirty="0"/>
              <a:t> </a:t>
            </a:r>
            <a:r>
              <a:rPr lang="ko-KR" altLang="en-US" sz="4400" b="1" dirty="0" err="1"/>
              <a:t>다비나</a:t>
            </a:r>
            <a:r>
              <a:rPr lang="ko-KR" altLang="en-US" sz="4400" b="1" dirty="0" err="1">
                <a:highlight>
                  <a:srgbClr val="00FFFF"/>
                </a:highlight>
              </a:rPr>
              <a:t>예요</a:t>
            </a:r>
            <a:r>
              <a:rPr lang="en-US" altLang="ko-KR" sz="4400" b="1" dirty="0"/>
              <a:t>. (I am Davina.)</a:t>
            </a:r>
          </a:p>
          <a:p>
            <a:r>
              <a:rPr lang="en-US" altLang="ko-KR" sz="4400" b="1" dirty="0">
                <a:solidFill>
                  <a:srgbClr val="FF0000"/>
                </a:solidFill>
              </a:rPr>
              <a:t> [</a:t>
            </a:r>
            <a:r>
              <a:rPr lang="en-US" altLang="ko-KR" sz="4400" b="1" dirty="0" err="1">
                <a:solidFill>
                  <a:srgbClr val="FF0000"/>
                </a:solidFill>
              </a:rPr>
              <a:t>Jeo</a:t>
            </a:r>
            <a:r>
              <a:rPr lang="en-US" altLang="ko-KR" sz="4400" b="1" dirty="0">
                <a:solidFill>
                  <a:srgbClr val="FF0000"/>
                </a:solidFill>
              </a:rPr>
              <a:t> </a:t>
            </a:r>
            <a:r>
              <a:rPr lang="en-US" altLang="ko-KR" sz="4400" b="1" dirty="0" err="1">
                <a:solidFill>
                  <a:srgbClr val="FF0000"/>
                </a:solidFill>
              </a:rPr>
              <a:t>neun</a:t>
            </a:r>
            <a:r>
              <a:rPr lang="en-US" altLang="ko-KR" sz="4400" b="1" dirty="0">
                <a:solidFill>
                  <a:srgbClr val="FF0000"/>
                </a:solidFill>
              </a:rPr>
              <a:t> Davina </a:t>
            </a:r>
            <a:r>
              <a:rPr lang="en-US" altLang="ko-KR" sz="4400" b="1" dirty="0" err="1">
                <a:solidFill>
                  <a:srgbClr val="FF0000"/>
                </a:solidFill>
              </a:rPr>
              <a:t>yeyo</a:t>
            </a:r>
            <a:r>
              <a:rPr lang="en-US" altLang="ko-KR" sz="4400" b="1" dirty="0">
                <a:solidFill>
                  <a:srgbClr val="FF0000"/>
                </a:solidFill>
              </a:rPr>
              <a:t>.]</a:t>
            </a:r>
          </a:p>
          <a:p>
            <a:endParaRPr lang="en-US" altLang="ko-KR" sz="4400" b="1" dirty="0">
              <a:solidFill>
                <a:srgbClr val="FF0000"/>
              </a:solidFill>
            </a:endParaRPr>
          </a:p>
          <a:p>
            <a:r>
              <a:rPr lang="en-US" altLang="ko-KR" sz="4400" b="1" dirty="0"/>
              <a:t>B: </a:t>
            </a:r>
            <a:r>
              <a:rPr lang="ko-KR" altLang="en-US" sz="4400" b="1" dirty="0"/>
              <a:t>안녕하세요</a:t>
            </a:r>
            <a:r>
              <a:rPr lang="en-US" altLang="ko-KR" sz="4400" b="1" dirty="0"/>
              <a:t>,</a:t>
            </a:r>
            <a:r>
              <a:rPr lang="ko-KR" altLang="en-US" sz="4400" b="1" dirty="0"/>
              <a:t> 다비나 씨</a:t>
            </a:r>
            <a:r>
              <a:rPr lang="en-US" altLang="ko-KR" sz="4400" b="1" dirty="0"/>
              <a:t>? (How do </a:t>
            </a:r>
            <a:r>
              <a:rPr lang="en-US" altLang="ko-KR" sz="4400" b="1" dirty="0" err="1"/>
              <a:t>yo</a:t>
            </a:r>
            <a:r>
              <a:rPr lang="en-US" altLang="ko-KR" sz="4400" b="1" dirty="0"/>
              <a:t> do, Davina?)</a:t>
            </a:r>
          </a:p>
          <a:p>
            <a:r>
              <a:rPr lang="ko-KR" altLang="en-US" sz="4400" b="1" dirty="0"/>
              <a:t>저</a:t>
            </a:r>
            <a:r>
              <a:rPr lang="ko-KR" altLang="en-US" sz="4400" b="1" dirty="0">
                <a:highlight>
                  <a:srgbClr val="FFFF00"/>
                </a:highlight>
              </a:rPr>
              <a:t>는</a:t>
            </a:r>
            <a:r>
              <a:rPr lang="ko-KR" altLang="en-US" sz="4400" b="1" dirty="0"/>
              <a:t> </a:t>
            </a:r>
            <a:r>
              <a:rPr lang="ko-KR" altLang="en-US" sz="4400" b="1" dirty="0" err="1"/>
              <a:t>싸무엘</a:t>
            </a:r>
            <a:r>
              <a:rPr lang="ko-KR" altLang="en-US" sz="4400" b="1" dirty="0" err="1">
                <a:highlight>
                  <a:srgbClr val="00FFFF"/>
                </a:highlight>
              </a:rPr>
              <a:t>이에요</a:t>
            </a:r>
            <a:r>
              <a:rPr lang="en-US" altLang="ko-KR" sz="4400" b="1" dirty="0"/>
              <a:t>. (I am Samuel.)</a:t>
            </a:r>
          </a:p>
          <a:p>
            <a:endParaRPr lang="ko-KR" altLang="en-US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3218357F-2461-7255-DA6A-95C676F9BA37}"/>
              </a:ext>
            </a:extLst>
          </p:cNvPr>
          <p:cNvSpPr/>
          <p:nvPr/>
        </p:nvSpPr>
        <p:spPr>
          <a:xfrm>
            <a:off x="8321040" y="499533"/>
            <a:ext cx="3474720" cy="412326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noun ends with a vowel ‘</a:t>
            </a:r>
            <a:r>
              <a:rPr lang="ko-KR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</a:t>
            </a: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(</a:t>
            </a:r>
            <a:r>
              <a:rPr lang="en-US" altLang="ko-KR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neun</a:t>
            </a: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/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noun ends with a consonant ‘</a:t>
            </a:r>
            <a:r>
              <a:rPr lang="ko-KR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</a:t>
            </a: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(</a:t>
            </a:r>
            <a:r>
              <a:rPr lang="en-US" altLang="ko-KR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eun</a:t>
            </a: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/>
            <a:endParaRPr lang="ko-KR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667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0A0762-3506-B798-6F82-9BAD00EB9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A683E1-A83A-7DEC-D529-2ACC925A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57742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Nationality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76599FE-2404-85A1-6599-1EC89AEA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endParaRPr lang="en-US" altLang="ko-KR" sz="4100" dirty="0"/>
          </a:p>
          <a:p>
            <a:pPr marL="0" indent="0">
              <a:buNone/>
            </a:pPr>
            <a:endParaRPr lang="ko-KR" altLang="en-US" sz="4100" dirty="0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FD1F3097-7B22-CCF0-0E35-F43E37C9C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667590"/>
              </p:ext>
            </p:extLst>
          </p:nvPr>
        </p:nvGraphicFramePr>
        <p:xfrm>
          <a:off x="213360" y="1330960"/>
          <a:ext cx="11724640" cy="5486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116320">
                  <a:extLst>
                    <a:ext uri="{9D8B030D-6E8A-4147-A177-3AD203B41FA5}">
                      <a16:colId xmlns:a16="http://schemas.microsoft.com/office/drawing/2014/main" val="3564502917"/>
                    </a:ext>
                  </a:extLst>
                </a:gridCol>
                <a:gridCol w="5608320">
                  <a:extLst>
                    <a:ext uri="{9D8B030D-6E8A-4147-A177-3AD203B41FA5}">
                      <a16:colId xmlns:a16="http://schemas.microsoft.com/office/drawing/2014/main" val="3249063081"/>
                    </a:ext>
                  </a:extLst>
                </a:gridCol>
              </a:tblGrid>
              <a:tr h="899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0" b="1" dirty="0"/>
                        <a:t>한국 사람 </a:t>
                      </a:r>
                      <a:r>
                        <a:rPr lang="en-US" altLang="ko-KR" sz="5000" b="1" dirty="0"/>
                        <a:t>Korean</a:t>
                      </a:r>
                      <a:endParaRPr lang="ko-KR" altLang="en-US" sz="5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400" b="1" dirty="0"/>
                        <a:t>[Han guk Sa lam]</a:t>
                      </a:r>
                      <a:endParaRPr lang="ko-KR" altLang="en-US" sz="5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380078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0" b="1" dirty="0"/>
                        <a:t>르완다 사람 </a:t>
                      </a:r>
                      <a:r>
                        <a:rPr lang="en-US" altLang="ko-KR" sz="5000" b="1" dirty="0"/>
                        <a:t>Rwandan</a:t>
                      </a:r>
                      <a:endParaRPr lang="ko-KR" altLang="en-US" sz="5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400" b="1" dirty="0"/>
                        <a:t>[Reu wan da Sa lam]</a:t>
                      </a:r>
                      <a:endParaRPr lang="ko-KR" altLang="en-US" sz="5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24527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0" b="1" dirty="0"/>
                        <a:t>미국 사람 </a:t>
                      </a:r>
                      <a:r>
                        <a:rPr lang="en-US" altLang="ko-KR" sz="5000" b="1" dirty="0"/>
                        <a:t>American</a:t>
                      </a:r>
                      <a:endParaRPr lang="ko-KR" altLang="en-US" sz="5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400" b="1" dirty="0"/>
                        <a:t>[Mi guk Sa lam]</a:t>
                      </a:r>
                      <a:endParaRPr lang="ko-KR" altLang="en-US" sz="5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36677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0" b="1" dirty="0"/>
                        <a:t>호주 사람 </a:t>
                      </a:r>
                      <a:r>
                        <a:rPr lang="en-US" altLang="ko-KR" sz="5000" b="1" dirty="0"/>
                        <a:t>Australian </a:t>
                      </a:r>
                      <a:endParaRPr lang="ko-KR" altLang="en-US" sz="5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400" b="1" dirty="0"/>
                        <a:t>[Ho </a:t>
                      </a:r>
                      <a:r>
                        <a:rPr lang="en-US" altLang="ko-KR" sz="5400" b="1" dirty="0" err="1"/>
                        <a:t>ju</a:t>
                      </a:r>
                      <a:r>
                        <a:rPr lang="en-US" altLang="ko-KR" sz="5400" b="1" dirty="0"/>
                        <a:t> Sa lam]</a:t>
                      </a:r>
                      <a:endParaRPr lang="ko-KR" altLang="en-US" sz="5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16995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0" b="1" dirty="0"/>
                        <a:t>우간다 사람 </a:t>
                      </a:r>
                      <a:r>
                        <a:rPr lang="en-US" altLang="ko-KR" sz="5000" b="1" dirty="0"/>
                        <a:t>Ugandan</a:t>
                      </a:r>
                      <a:endParaRPr lang="ko-KR" altLang="en-US" sz="5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400" b="1" dirty="0"/>
                        <a:t>[Uganda Sa lam]</a:t>
                      </a:r>
                      <a:endParaRPr lang="ko-KR" altLang="en-US" sz="5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86767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0" b="1" dirty="0"/>
                        <a:t>중국 사람 </a:t>
                      </a:r>
                      <a:r>
                        <a:rPr lang="en-US" altLang="ko-KR" sz="5000" b="1" dirty="0"/>
                        <a:t>Chinese</a:t>
                      </a:r>
                      <a:endParaRPr lang="ko-KR" altLang="en-US" sz="5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400" b="1" dirty="0"/>
                        <a:t>[Jung guk Sa lam]</a:t>
                      </a:r>
                      <a:endParaRPr lang="ko-KR" altLang="en-US" sz="5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922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82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F90284-5D6D-192A-EB4A-7184E7059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7B305F-AE7F-D7AC-A43C-A81445098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form for nationality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389ADE-DCCD-1E19-EA19-F6388820E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 fontScale="77500" lnSpcReduction="20000"/>
          </a:bodyPr>
          <a:lstStyle/>
          <a:p>
            <a:endParaRPr lang="en-US" altLang="ko-KR" sz="6000" b="1" dirty="0"/>
          </a:p>
          <a:p>
            <a:pPr marL="0" indent="0">
              <a:buNone/>
            </a:pPr>
            <a:r>
              <a:rPr lang="ko-KR" altLang="en-US" sz="6600" b="1" dirty="0"/>
              <a:t>    저는         </a:t>
            </a:r>
            <a:r>
              <a:rPr lang="en-US" altLang="ko-KR" sz="6600" b="1" dirty="0"/>
              <a:t>__nationality___ </a:t>
            </a:r>
            <a:r>
              <a:rPr lang="ko-KR" altLang="en-US" sz="6600" b="1" dirty="0"/>
              <a:t>이에요</a:t>
            </a:r>
            <a:r>
              <a:rPr lang="en-US" altLang="ko-KR" sz="6600" b="1" dirty="0"/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[ </a:t>
            </a:r>
            <a:r>
              <a:rPr lang="en-US" altLang="ko-KR" sz="6600" b="1" dirty="0" err="1"/>
              <a:t>Jeo</a:t>
            </a:r>
            <a:r>
              <a:rPr lang="en-US" altLang="ko-KR" sz="6600" b="1" dirty="0"/>
              <a:t> </a:t>
            </a:r>
            <a:r>
              <a:rPr lang="en-US" altLang="ko-KR" sz="6600" b="1" dirty="0" err="1"/>
              <a:t>neun</a:t>
            </a:r>
            <a:r>
              <a:rPr lang="en-US" altLang="ko-KR" sz="6600" b="1" dirty="0"/>
              <a:t>                                        </a:t>
            </a:r>
            <a:r>
              <a:rPr lang="en-US" altLang="ko-KR" sz="6600" b="1" dirty="0" err="1"/>
              <a:t>i</a:t>
            </a:r>
            <a:r>
              <a:rPr lang="en-US" altLang="ko-KR" sz="6600" b="1" dirty="0"/>
              <a:t> e </a:t>
            </a:r>
            <a:r>
              <a:rPr lang="en-US" altLang="ko-KR" sz="6600" b="1" dirty="0" err="1"/>
              <a:t>yo</a:t>
            </a:r>
            <a:r>
              <a:rPr lang="en-US" altLang="ko-KR" sz="6600" b="1" dirty="0"/>
              <a:t>. ]</a:t>
            </a:r>
          </a:p>
          <a:p>
            <a:pPr marL="0" indent="0">
              <a:buNone/>
            </a:pPr>
            <a:endParaRPr lang="en-US" altLang="ko-KR" sz="6600" b="1" dirty="0"/>
          </a:p>
          <a:p>
            <a:pPr marL="0" indent="0">
              <a:buNone/>
            </a:pPr>
            <a:r>
              <a:rPr lang="en-US" altLang="ko-KR" sz="6600" b="1" dirty="0"/>
              <a:t> </a:t>
            </a:r>
            <a:r>
              <a:rPr lang="ko-KR" altLang="en-US" sz="6600" b="1" dirty="0"/>
              <a:t>여기는 </a:t>
            </a:r>
            <a:r>
              <a:rPr lang="en-US" altLang="ko-KR" sz="6600" b="1" dirty="0"/>
              <a:t>___ nationality______ </a:t>
            </a:r>
            <a:r>
              <a:rPr lang="ko-KR" altLang="en-US" sz="6600" b="1" dirty="0"/>
              <a:t>이에요</a:t>
            </a:r>
            <a:r>
              <a:rPr lang="en-US" altLang="ko-KR" sz="6600" b="1" dirty="0"/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[yeo </a:t>
            </a:r>
            <a:r>
              <a:rPr lang="en-US" altLang="ko-KR" sz="6600" b="1" dirty="0" err="1"/>
              <a:t>gi</a:t>
            </a:r>
            <a:r>
              <a:rPr lang="en-US" altLang="ko-KR" sz="6600" b="1" dirty="0"/>
              <a:t> </a:t>
            </a:r>
            <a:r>
              <a:rPr lang="en-US" altLang="ko-KR" sz="6600" b="1" dirty="0" err="1"/>
              <a:t>neun</a:t>
            </a:r>
            <a:r>
              <a:rPr lang="en-US" altLang="ko-KR" sz="6600" b="1" dirty="0"/>
              <a:t>                                        </a:t>
            </a:r>
            <a:r>
              <a:rPr lang="en-US" altLang="ko-KR" sz="6600" b="1" dirty="0" err="1"/>
              <a:t>i</a:t>
            </a:r>
            <a:r>
              <a:rPr lang="en-US" altLang="ko-KR" sz="6600" b="1" dirty="0"/>
              <a:t> e </a:t>
            </a:r>
            <a:r>
              <a:rPr lang="en-US" altLang="ko-KR" sz="6600" b="1" dirty="0" err="1"/>
              <a:t>yo</a:t>
            </a:r>
            <a:r>
              <a:rPr lang="en-US" altLang="ko-KR" sz="6600" b="1" dirty="0"/>
              <a:t>.]</a:t>
            </a:r>
          </a:p>
          <a:p>
            <a:pPr marL="0" indent="0">
              <a:buNone/>
            </a:pPr>
            <a:endParaRPr lang="ko-KR" altLang="en-US" sz="4100" dirty="0"/>
          </a:p>
        </p:txBody>
      </p:sp>
    </p:spTree>
    <p:extLst>
      <p:ext uri="{BB962C8B-B14F-4D97-AF65-F5344CB8AC3E}">
        <p14:creationId xmlns:p14="http://schemas.microsoft.com/office/powerpoint/2010/main" val="3351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3ACD7-4D0F-FF0D-DE34-22F149CA7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6ED584-7FB7-66F0-C787-6E2B06387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5334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practice!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1E42C9-162E-4891-835B-DFB05270B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2011680"/>
            <a:ext cx="11836400" cy="4632960"/>
          </a:xfrm>
        </p:spPr>
        <p:txBody>
          <a:bodyPr>
            <a:normAutofit lnSpcReduction="10000"/>
          </a:bodyPr>
          <a:lstStyle/>
          <a:p>
            <a:endParaRPr lang="en-US" altLang="ko-KR" sz="4100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pPr marL="0" indent="0">
              <a:buNone/>
            </a:pPr>
            <a:r>
              <a:rPr lang="ko-KR" altLang="en-US" sz="4100" b="1" dirty="0"/>
              <a:t>  여기는 사라예요</a:t>
            </a:r>
            <a:r>
              <a:rPr lang="en-US" altLang="ko-KR" sz="4100" b="1" dirty="0"/>
              <a:t>. </a:t>
            </a:r>
            <a:r>
              <a:rPr lang="en-US" altLang="ko-KR" sz="4100" b="1" dirty="0">
                <a:solidFill>
                  <a:schemeClr val="tx1"/>
                </a:solidFill>
                <a:highlight>
                  <a:srgbClr val="FFFF00"/>
                </a:highlight>
              </a:rPr>
              <a:t>[Yeo </a:t>
            </a:r>
            <a:r>
              <a:rPr lang="en-US" altLang="ko-KR" sz="41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gi</a:t>
            </a:r>
            <a:r>
              <a:rPr lang="en-US" altLang="ko-KR" sz="4100" b="1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altLang="ko-KR" sz="41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neun</a:t>
            </a:r>
            <a:r>
              <a:rPr lang="en-US" altLang="ko-KR" sz="4100" b="1" dirty="0">
                <a:solidFill>
                  <a:schemeClr val="tx1"/>
                </a:solidFill>
                <a:highlight>
                  <a:srgbClr val="FFFF00"/>
                </a:highlight>
              </a:rPr>
              <a:t> Sarah ye </a:t>
            </a:r>
            <a:r>
              <a:rPr lang="en-US" altLang="ko-KR" sz="41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yo</a:t>
            </a:r>
            <a:r>
              <a:rPr lang="en-US" altLang="ko-KR" sz="4100" b="1" dirty="0">
                <a:solidFill>
                  <a:schemeClr val="tx1"/>
                </a:solidFill>
                <a:highlight>
                  <a:srgbClr val="FFFF00"/>
                </a:highlight>
              </a:rPr>
              <a:t>.]</a:t>
            </a:r>
          </a:p>
          <a:p>
            <a:r>
              <a:rPr lang="ko-KR" altLang="en-US" sz="4100" b="1" dirty="0"/>
              <a:t>사라는 중국 사람이에요</a:t>
            </a:r>
            <a:r>
              <a:rPr lang="en-US" altLang="ko-KR" sz="4100" b="1" dirty="0"/>
              <a:t>. </a:t>
            </a:r>
          </a:p>
          <a:p>
            <a:r>
              <a:rPr lang="en-US" altLang="ko-KR" sz="4100" b="1" dirty="0">
                <a:highlight>
                  <a:srgbClr val="FFFF00"/>
                </a:highlight>
              </a:rPr>
              <a:t>[Sarah </a:t>
            </a:r>
            <a:r>
              <a:rPr lang="en-US" altLang="ko-KR" sz="4100" b="1" dirty="0" err="1">
                <a:highlight>
                  <a:srgbClr val="FFFF00"/>
                </a:highlight>
              </a:rPr>
              <a:t>neun</a:t>
            </a:r>
            <a:r>
              <a:rPr lang="en-US" altLang="ko-KR" sz="4100" b="1" dirty="0">
                <a:highlight>
                  <a:srgbClr val="FFFF00"/>
                </a:highlight>
              </a:rPr>
              <a:t> Jung guk Sa lam </a:t>
            </a:r>
            <a:r>
              <a:rPr lang="en-US" altLang="ko-KR" sz="4100" b="1" dirty="0" err="1">
                <a:highlight>
                  <a:srgbClr val="FFFF00"/>
                </a:highlight>
              </a:rPr>
              <a:t>i</a:t>
            </a:r>
            <a:r>
              <a:rPr lang="en-US" altLang="ko-KR" sz="4100" b="1">
                <a:highlight>
                  <a:srgbClr val="FFFF00"/>
                </a:highlight>
              </a:rPr>
              <a:t> e </a:t>
            </a:r>
            <a:r>
              <a:rPr lang="en-US" altLang="ko-KR" sz="4100" b="1" dirty="0" err="1">
                <a:highlight>
                  <a:srgbClr val="FFFF00"/>
                </a:highlight>
              </a:rPr>
              <a:t>yo</a:t>
            </a:r>
            <a:r>
              <a:rPr lang="en-US" altLang="ko-KR" sz="4100" b="1" dirty="0">
                <a:highlight>
                  <a:srgbClr val="FFFF00"/>
                </a:highlight>
              </a:rPr>
              <a:t>.]</a:t>
            </a:r>
          </a:p>
          <a:p>
            <a:endParaRPr lang="ko-KR" altLang="en-US" sz="4100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23ECC52E-4385-214E-F459-6BB1009256BE}"/>
              </a:ext>
            </a:extLst>
          </p:cNvPr>
          <p:cNvSpPr/>
          <p:nvPr/>
        </p:nvSpPr>
        <p:spPr>
          <a:xfrm>
            <a:off x="676656" y="1463040"/>
            <a:ext cx="5648960" cy="2251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4800" b="1" dirty="0"/>
              <a:t>Name: Sarah (</a:t>
            </a:r>
            <a:r>
              <a:rPr lang="ko-KR" altLang="en-US" sz="4800" b="1" dirty="0"/>
              <a:t>사라</a:t>
            </a:r>
            <a:r>
              <a:rPr lang="en-US" altLang="ko-KR" sz="4800" b="1" dirty="0"/>
              <a:t>)</a:t>
            </a:r>
          </a:p>
          <a:p>
            <a:r>
              <a:rPr lang="en-US" altLang="ko-KR" sz="4800" b="1" dirty="0"/>
              <a:t>Nationality: Chinese</a:t>
            </a:r>
          </a:p>
        </p:txBody>
      </p:sp>
    </p:spTree>
    <p:extLst>
      <p:ext uri="{BB962C8B-B14F-4D97-AF65-F5344CB8AC3E}">
        <p14:creationId xmlns:p14="http://schemas.microsoft.com/office/powerpoint/2010/main" val="229203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703ACA-0CF9-2ACF-B76D-FD15A32EC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B00809-E882-9D96-44BE-D5686C25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5334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practice!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D5A073F-7110-FB54-339D-AC7269B39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2011680"/>
            <a:ext cx="11836400" cy="4632960"/>
          </a:xfrm>
        </p:spPr>
        <p:txBody>
          <a:bodyPr>
            <a:normAutofit/>
          </a:bodyPr>
          <a:lstStyle/>
          <a:p>
            <a:endParaRPr lang="en-US" altLang="ko-KR" sz="4100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pPr marL="0" indent="0">
              <a:buNone/>
            </a:pPr>
            <a:r>
              <a:rPr lang="ko-KR" altLang="en-US" sz="4100" b="1" dirty="0"/>
              <a:t>  여기는 브라이언</a:t>
            </a:r>
            <a:r>
              <a:rPr lang="en-US" altLang="ko-KR" sz="4100" b="1" dirty="0"/>
              <a:t> 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en-US" altLang="ko-KR" sz="4100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ko-KR" altLang="en-US" sz="4100" b="1" dirty="0"/>
              <a:t>브라이언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은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는</a:t>
            </a:r>
            <a:r>
              <a:rPr lang="en-US" altLang="ko-KR" sz="4100" b="1" dirty="0"/>
              <a:t>) </a:t>
            </a:r>
            <a:r>
              <a:rPr lang="ko-KR" altLang="en-US" sz="4100" b="1" dirty="0"/>
              <a:t>호주 사람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, 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ko-KR" altLang="en-US" sz="4100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99FD7A2C-592C-8457-FDCB-7EC70AD9AA6E}"/>
              </a:ext>
            </a:extLst>
          </p:cNvPr>
          <p:cNvSpPr/>
          <p:nvPr/>
        </p:nvSpPr>
        <p:spPr>
          <a:xfrm>
            <a:off x="657224" y="1747520"/>
            <a:ext cx="6658864" cy="2251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4800" b="1" dirty="0"/>
              <a:t>Name: Brain (</a:t>
            </a:r>
            <a:r>
              <a:rPr lang="ko-KR" altLang="en-US" sz="4800" b="1" dirty="0"/>
              <a:t>브라이언</a:t>
            </a:r>
            <a:r>
              <a:rPr lang="en-US" altLang="ko-KR" sz="4800" b="1" dirty="0"/>
              <a:t>)</a:t>
            </a:r>
          </a:p>
          <a:p>
            <a:r>
              <a:rPr lang="en-US" altLang="ko-KR" sz="4800" b="1" dirty="0"/>
              <a:t>Nationality: Australian</a:t>
            </a:r>
          </a:p>
        </p:txBody>
      </p:sp>
    </p:spTree>
    <p:extLst>
      <p:ext uri="{BB962C8B-B14F-4D97-AF65-F5344CB8AC3E}">
        <p14:creationId xmlns:p14="http://schemas.microsoft.com/office/powerpoint/2010/main" val="203801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098C5-F061-5231-19A1-AF284062F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97A83F-6DB2-D8FA-5447-9E3B846EC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282787"/>
            <a:ext cx="10782300" cy="1800013"/>
          </a:xfrm>
        </p:spPr>
        <p:txBody>
          <a:bodyPr/>
          <a:lstStyle/>
          <a:p>
            <a:r>
              <a:rPr lang="en-US" altLang="ko-KR" b="1" dirty="0">
                <a:highlight>
                  <a:srgbClr val="0000FF"/>
                </a:highlight>
              </a:rPr>
              <a:t>Announcement</a:t>
            </a:r>
            <a:endParaRPr lang="ko-KR" altLang="en-US" b="1" dirty="0">
              <a:highlight>
                <a:srgbClr val="0000FF"/>
              </a:highlight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19831ED-D3F6-D245-F1BA-07D644137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2174240"/>
            <a:ext cx="10630408" cy="3678556"/>
          </a:xfrm>
        </p:spPr>
        <p:txBody>
          <a:bodyPr>
            <a:normAutofit/>
          </a:bodyPr>
          <a:lstStyle/>
          <a:p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ko-KR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assessment will be a speaking test. (Korean song “Memories”)</a:t>
            </a:r>
          </a:p>
          <a:p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should memorize the Korean lyrics and melody.  </a:t>
            </a:r>
            <a:endParaRPr lang="ko-KR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5392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DC835-4918-ECC7-6157-D1802ADB9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F5CAA1-AE9B-A22A-AAFE-D0DA4BE1E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5334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practice!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4B1D9C-3EA7-F079-3F55-B4B24C211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2011680"/>
            <a:ext cx="11836400" cy="4632960"/>
          </a:xfrm>
        </p:spPr>
        <p:txBody>
          <a:bodyPr>
            <a:normAutofit/>
          </a:bodyPr>
          <a:lstStyle/>
          <a:p>
            <a:endParaRPr lang="en-US" altLang="ko-KR" sz="4100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pPr marL="0" indent="0">
              <a:buNone/>
            </a:pPr>
            <a:r>
              <a:rPr lang="ko-KR" altLang="en-US" sz="4100" b="1" dirty="0"/>
              <a:t>  여기는 데이나</a:t>
            </a:r>
            <a:r>
              <a:rPr lang="en-US" altLang="ko-KR" sz="4100" b="1" dirty="0"/>
              <a:t> 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en-US" altLang="ko-KR" sz="4100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ko-KR" altLang="en-US" sz="4100" b="1" dirty="0"/>
              <a:t>데이나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은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는</a:t>
            </a:r>
            <a:r>
              <a:rPr lang="en-US" altLang="ko-KR" sz="4100" b="1" dirty="0"/>
              <a:t>) </a:t>
            </a:r>
            <a:r>
              <a:rPr lang="ko-KR" altLang="en-US" sz="4100" b="1" dirty="0"/>
              <a:t>한국 사람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, 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ko-KR" altLang="en-US" sz="4100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8369FE5-EA23-B9D7-1B6C-5E932268A282}"/>
              </a:ext>
            </a:extLst>
          </p:cNvPr>
          <p:cNvSpPr/>
          <p:nvPr/>
        </p:nvSpPr>
        <p:spPr>
          <a:xfrm>
            <a:off x="657224" y="1747520"/>
            <a:ext cx="6658864" cy="2251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4800" b="1" dirty="0"/>
              <a:t>Name: Dana (</a:t>
            </a:r>
            <a:r>
              <a:rPr lang="ko-KR" altLang="en-US" sz="4800" b="1" dirty="0"/>
              <a:t>다나</a:t>
            </a:r>
            <a:r>
              <a:rPr lang="en-US" altLang="ko-KR" sz="4800" b="1"/>
              <a:t>)</a:t>
            </a:r>
            <a:endParaRPr lang="en-US" altLang="ko-KR" sz="4800" b="1" dirty="0"/>
          </a:p>
          <a:p>
            <a:r>
              <a:rPr lang="en-US" altLang="ko-KR" sz="4800" b="1" dirty="0"/>
              <a:t>Nationality: Korean</a:t>
            </a:r>
          </a:p>
        </p:txBody>
      </p:sp>
    </p:spTree>
    <p:extLst>
      <p:ext uri="{BB962C8B-B14F-4D97-AF65-F5344CB8AC3E}">
        <p14:creationId xmlns:p14="http://schemas.microsoft.com/office/powerpoint/2010/main" val="3305341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02CC2F-2C37-2816-10E0-27E616AD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3E2027-5F31-4A91-DF95-D8AB05371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5334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practice!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1387566-FD9A-1FBE-876E-5E0522510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2011680"/>
            <a:ext cx="11836400" cy="4632960"/>
          </a:xfrm>
        </p:spPr>
        <p:txBody>
          <a:bodyPr>
            <a:normAutofit/>
          </a:bodyPr>
          <a:lstStyle/>
          <a:p>
            <a:endParaRPr lang="en-US" altLang="ko-KR" sz="4100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pPr marL="0" indent="0">
              <a:buNone/>
            </a:pPr>
            <a:r>
              <a:rPr lang="ko-KR" altLang="en-US" sz="4100" b="1" dirty="0"/>
              <a:t>  여기는 </a:t>
            </a:r>
            <a:r>
              <a:rPr lang="ko-KR" altLang="en-US" sz="4100" b="1" dirty="0" err="1"/>
              <a:t>조시안</a:t>
            </a:r>
            <a:r>
              <a:rPr lang="en-US" altLang="ko-KR" sz="4100" b="1" dirty="0"/>
              <a:t> 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en-US" altLang="ko-KR" sz="4100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ko-KR" altLang="en-US" sz="4100" b="1" dirty="0" err="1"/>
              <a:t>조시안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은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는</a:t>
            </a:r>
            <a:r>
              <a:rPr lang="en-US" altLang="ko-KR" sz="4100" b="1" dirty="0"/>
              <a:t>) </a:t>
            </a:r>
            <a:r>
              <a:rPr lang="ko-KR" altLang="en-US" sz="4100" b="1" dirty="0"/>
              <a:t>미국 사람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, 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ko-KR" altLang="en-US" sz="4100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6A6A3EB-1D9B-1DBD-54F9-AD2A7A49F184}"/>
              </a:ext>
            </a:extLst>
          </p:cNvPr>
          <p:cNvSpPr/>
          <p:nvPr/>
        </p:nvSpPr>
        <p:spPr>
          <a:xfrm>
            <a:off x="657224" y="1747520"/>
            <a:ext cx="6658864" cy="2251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4800" b="1" dirty="0"/>
              <a:t>Name: </a:t>
            </a:r>
            <a:r>
              <a:rPr lang="en-US" altLang="ko-KR" sz="4800" b="1" dirty="0" err="1"/>
              <a:t>Josian</a:t>
            </a:r>
            <a:endParaRPr lang="en-US" altLang="ko-KR" sz="4800" b="1" dirty="0"/>
          </a:p>
          <a:p>
            <a:r>
              <a:rPr lang="en-US" altLang="ko-KR" sz="4800" b="1" dirty="0"/>
              <a:t>Nationality: American</a:t>
            </a:r>
          </a:p>
        </p:txBody>
      </p:sp>
    </p:spTree>
    <p:extLst>
      <p:ext uri="{BB962C8B-B14F-4D97-AF65-F5344CB8AC3E}">
        <p14:creationId xmlns:p14="http://schemas.microsoft.com/office/powerpoint/2010/main" val="73237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4D7466-44D3-D35D-B8D4-D0DC5283F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8553DA-6465-1334-D53F-55E359B89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5334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practice!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0A1DF-0563-7A08-C4BA-769E924CD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2011680"/>
            <a:ext cx="11836400" cy="4632960"/>
          </a:xfrm>
        </p:spPr>
        <p:txBody>
          <a:bodyPr>
            <a:normAutofit/>
          </a:bodyPr>
          <a:lstStyle/>
          <a:p>
            <a:endParaRPr lang="en-US" altLang="ko-KR" sz="4100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pPr marL="0" indent="0">
              <a:buNone/>
            </a:pPr>
            <a:r>
              <a:rPr lang="ko-KR" altLang="en-US" sz="4100" b="1" dirty="0"/>
              <a:t>  여기는 에밀리</a:t>
            </a:r>
            <a:r>
              <a:rPr lang="en-US" altLang="ko-KR" sz="4100" b="1" dirty="0"/>
              <a:t> 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en-US" altLang="ko-KR" sz="4100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ko-KR" altLang="en-US" sz="4100" b="1" dirty="0"/>
              <a:t>에밀리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은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는</a:t>
            </a:r>
            <a:r>
              <a:rPr lang="en-US" altLang="ko-KR" sz="4100" b="1" dirty="0"/>
              <a:t>) </a:t>
            </a:r>
            <a:r>
              <a:rPr lang="ko-KR" altLang="en-US" sz="4100" b="1" dirty="0"/>
              <a:t>중국 사람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, 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ko-KR" altLang="en-US" sz="4100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C805D652-7256-9776-D656-6F471F6BB1BC}"/>
              </a:ext>
            </a:extLst>
          </p:cNvPr>
          <p:cNvSpPr/>
          <p:nvPr/>
        </p:nvSpPr>
        <p:spPr>
          <a:xfrm>
            <a:off x="657224" y="1747520"/>
            <a:ext cx="6658864" cy="2251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4800" b="1" dirty="0"/>
              <a:t>Name: Emily</a:t>
            </a:r>
          </a:p>
          <a:p>
            <a:r>
              <a:rPr lang="en-US" altLang="ko-KR" sz="4800" b="1" dirty="0"/>
              <a:t>Nationality: Chinese</a:t>
            </a:r>
          </a:p>
        </p:txBody>
      </p:sp>
    </p:spTree>
    <p:extLst>
      <p:ext uri="{BB962C8B-B14F-4D97-AF65-F5344CB8AC3E}">
        <p14:creationId xmlns:p14="http://schemas.microsoft.com/office/powerpoint/2010/main" val="2989336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CF09E-FEED-6014-DE3A-5FA96DA31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C2B5D4-DB71-C008-4378-77ADD3320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5334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practice!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C1C180-7808-D6A2-6804-D2A10AB44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2011680"/>
            <a:ext cx="11836400" cy="4632960"/>
          </a:xfrm>
        </p:spPr>
        <p:txBody>
          <a:bodyPr>
            <a:normAutofit/>
          </a:bodyPr>
          <a:lstStyle/>
          <a:p>
            <a:endParaRPr lang="en-US" altLang="ko-KR" sz="4100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pPr marL="0" indent="0">
              <a:buNone/>
            </a:pPr>
            <a:r>
              <a:rPr lang="ko-KR" altLang="en-US" sz="4100" b="1" dirty="0"/>
              <a:t>  여기는 길버트</a:t>
            </a:r>
            <a:r>
              <a:rPr lang="en-US" altLang="ko-KR" sz="4100" b="1" dirty="0"/>
              <a:t> 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en-US" altLang="ko-KR" sz="4100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ko-KR" altLang="en-US" sz="4100" b="1" dirty="0"/>
              <a:t>길버트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은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는</a:t>
            </a:r>
            <a:r>
              <a:rPr lang="en-US" altLang="ko-KR" sz="4100" b="1" dirty="0"/>
              <a:t>) </a:t>
            </a:r>
            <a:r>
              <a:rPr lang="ko-KR" altLang="en-US" sz="4100" b="1" dirty="0"/>
              <a:t>우간다 사람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, 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ko-KR" altLang="en-US" sz="4100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446F63E7-9BAC-6810-8CE2-5D35AD7C8547}"/>
              </a:ext>
            </a:extLst>
          </p:cNvPr>
          <p:cNvSpPr/>
          <p:nvPr/>
        </p:nvSpPr>
        <p:spPr>
          <a:xfrm>
            <a:off x="657224" y="1747520"/>
            <a:ext cx="6658864" cy="2251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4800" b="1" dirty="0"/>
              <a:t>Name: Gilbert</a:t>
            </a:r>
          </a:p>
          <a:p>
            <a:r>
              <a:rPr lang="en-US" altLang="ko-KR" sz="4800" b="1" dirty="0"/>
              <a:t>Nationality: Ugandan</a:t>
            </a:r>
          </a:p>
        </p:txBody>
      </p:sp>
    </p:spTree>
    <p:extLst>
      <p:ext uri="{BB962C8B-B14F-4D97-AF65-F5344CB8AC3E}">
        <p14:creationId xmlns:p14="http://schemas.microsoft.com/office/powerpoint/2010/main" val="1849566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3CB810-A31F-09B1-1C12-1C2E0B6AE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2ACD2-3418-F4C3-7FDF-F4425E5D6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5334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practice!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290E2B-36E1-2B68-700A-847CE1EE7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2011680"/>
            <a:ext cx="11836400" cy="4632960"/>
          </a:xfrm>
        </p:spPr>
        <p:txBody>
          <a:bodyPr>
            <a:normAutofit/>
          </a:bodyPr>
          <a:lstStyle/>
          <a:p>
            <a:endParaRPr lang="en-US" altLang="ko-KR" sz="4100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endParaRPr lang="en-US" altLang="ko-KR" sz="4100" b="1" dirty="0"/>
          </a:p>
          <a:p>
            <a:pPr marL="0" indent="0">
              <a:buNone/>
            </a:pPr>
            <a:r>
              <a:rPr lang="ko-KR" altLang="en-US" sz="4100" b="1" dirty="0"/>
              <a:t>  여기는 마이클</a:t>
            </a:r>
            <a:r>
              <a:rPr lang="en-US" altLang="ko-KR" sz="4100" b="1" dirty="0"/>
              <a:t> 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en-US" altLang="ko-KR" sz="4100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ko-KR" altLang="en-US" sz="4100" b="1" dirty="0"/>
              <a:t>마이클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은</a:t>
            </a:r>
            <a:r>
              <a:rPr lang="en-US" altLang="ko-KR" sz="4100" b="1" dirty="0"/>
              <a:t>/</a:t>
            </a:r>
            <a:r>
              <a:rPr lang="ko-KR" altLang="en-US" sz="4100" b="1" dirty="0"/>
              <a:t>는</a:t>
            </a:r>
            <a:r>
              <a:rPr lang="en-US" altLang="ko-KR" sz="4100" b="1" dirty="0"/>
              <a:t>) </a:t>
            </a:r>
            <a:r>
              <a:rPr lang="ko-KR" altLang="en-US" sz="4100" b="1" dirty="0"/>
              <a:t>르완다 사람</a:t>
            </a:r>
            <a:r>
              <a:rPr lang="en-US" altLang="ko-KR" sz="4100" b="1" dirty="0"/>
              <a:t>(</a:t>
            </a:r>
            <a:r>
              <a:rPr lang="ko-KR" altLang="en-US" sz="4100" b="1" dirty="0"/>
              <a:t>이에요</a:t>
            </a:r>
            <a:r>
              <a:rPr lang="en-US" altLang="ko-KR" sz="4100" b="1" dirty="0"/>
              <a:t>, </a:t>
            </a:r>
            <a:r>
              <a:rPr lang="ko-KR" altLang="en-US" sz="4100" b="1" dirty="0"/>
              <a:t>예요</a:t>
            </a:r>
            <a:r>
              <a:rPr lang="en-US" altLang="ko-KR" sz="4100" b="1" dirty="0"/>
              <a:t>).</a:t>
            </a:r>
            <a:endParaRPr lang="ko-KR" altLang="en-US" sz="4100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4ACA34BD-4F50-6E9E-0F8C-46B2370DFF34}"/>
              </a:ext>
            </a:extLst>
          </p:cNvPr>
          <p:cNvSpPr/>
          <p:nvPr/>
        </p:nvSpPr>
        <p:spPr>
          <a:xfrm>
            <a:off x="657224" y="1747520"/>
            <a:ext cx="6658864" cy="2251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4800" b="1" dirty="0"/>
              <a:t>Name: Michel</a:t>
            </a:r>
          </a:p>
          <a:p>
            <a:r>
              <a:rPr lang="en-US" altLang="ko-KR" sz="4800" b="1" dirty="0"/>
              <a:t>Nationality: Rwandan</a:t>
            </a:r>
          </a:p>
        </p:txBody>
      </p:sp>
    </p:spTree>
    <p:extLst>
      <p:ext uri="{BB962C8B-B14F-4D97-AF65-F5344CB8AC3E}">
        <p14:creationId xmlns:p14="http://schemas.microsoft.com/office/powerpoint/2010/main" val="4238563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CE0560-EB7A-AF52-00F0-CFB053DD2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F841FC-DF93-56C9-FBD4-28A6C2686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282787"/>
            <a:ext cx="10782300" cy="3352800"/>
          </a:xfrm>
        </p:spPr>
        <p:txBody>
          <a:bodyPr/>
          <a:lstStyle/>
          <a:p>
            <a:r>
              <a:rPr lang="en-US" altLang="ko-KR" b="1" dirty="0">
                <a:highlight>
                  <a:srgbClr val="0000FF"/>
                </a:highlight>
              </a:rPr>
              <a:t>Speaking Practice with your partner</a:t>
            </a:r>
            <a:endParaRPr lang="ko-KR" altLang="en-US" b="1" dirty="0">
              <a:highlight>
                <a:srgbClr val="0000FF"/>
              </a:highlight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C519791-824A-8150-0B10-5D6E35C870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marL="857250" indent="-857250">
              <a:buFontTx/>
              <a:buChar char="-"/>
            </a:pPr>
            <a:r>
              <a:rPr lang="en-US" altLang="ko-KR" sz="6000" b="1" dirty="0"/>
              <a:t>Introduce yourself</a:t>
            </a:r>
          </a:p>
          <a:p>
            <a:pPr marL="857250" indent="-857250">
              <a:buFontTx/>
              <a:buChar char="-"/>
            </a:pPr>
            <a:r>
              <a:rPr lang="en-US" altLang="ko-KR" sz="6000" b="1" dirty="0"/>
              <a:t>Introduce your friend to others</a:t>
            </a:r>
            <a:endParaRPr lang="ko-KR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378305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D29A5C-8EC9-861D-63EC-6934FBC96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B37E41-BF18-63F9-6976-D78ADDD2C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282787"/>
            <a:ext cx="10782300" cy="1800013"/>
          </a:xfrm>
        </p:spPr>
        <p:txBody>
          <a:bodyPr/>
          <a:lstStyle/>
          <a:p>
            <a:r>
              <a:rPr lang="en-US" altLang="ko-KR" b="1" dirty="0">
                <a:highlight>
                  <a:srgbClr val="0000FF"/>
                </a:highlight>
              </a:rPr>
              <a:t>Announcement</a:t>
            </a:r>
            <a:endParaRPr lang="ko-KR" altLang="en-US" b="1" dirty="0">
              <a:highlight>
                <a:srgbClr val="0000FF"/>
              </a:highlight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6E0B4BD-5568-D5E5-37FF-465C50D0A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2174239"/>
            <a:ext cx="11046968" cy="4400973"/>
          </a:xfrm>
        </p:spPr>
        <p:txBody>
          <a:bodyPr>
            <a:normAutofit/>
          </a:bodyPr>
          <a:lstStyle/>
          <a:p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song we studied for the 2</a:t>
            </a:r>
            <a:r>
              <a:rPr lang="en-US" altLang="ko-KR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assessment will be on the 3</a:t>
            </a:r>
            <a:r>
              <a:rPr lang="en-US" altLang="ko-KR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exam.</a:t>
            </a:r>
          </a:p>
          <a:p>
            <a:r>
              <a:rPr lang="en-US" altLang="ko-K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So, you need to practice writing the lyrics in Korean. </a:t>
            </a:r>
            <a:endParaRPr lang="ko-KR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9060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24B06-C2CE-6A41-386B-BCAB429FB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D1A7FC-5B70-1E26-813A-E6E55976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Pg. 28.    Yes or No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CB8FF4-2EF3-B3D6-E11A-6DD3B78B5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6000" b="1" dirty="0"/>
              <a:t>If a statement is true, you can say </a:t>
            </a:r>
          </a:p>
          <a:p>
            <a:pPr marL="0" indent="0">
              <a:buNone/>
            </a:pPr>
            <a:r>
              <a:rPr lang="en-US" altLang="ko-KR" sz="6000" b="1" dirty="0"/>
              <a:t>‘</a:t>
            </a:r>
            <a:r>
              <a:rPr lang="ko-KR" altLang="en-US" sz="6000" b="1" dirty="0"/>
              <a:t>네</a:t>
            </a:r>
            <a:r>
              <a:rPr lang="en-US" altLang="ko-KR" sz="6000" b="1" dirty="0"/>
              <a:t>’ [ne].</a:t>
            </a:r>
          </a:p>
          <a:p>
            <a:pPr marL="0" indent="0">
              <a:buNone/>
            </a:pPr>
            <a:r>
              <a:rPr lang="en-US" altLang="ko-KR" sz="6000" b="1" dirty="0"/>
              <a:t>If a statement is not true, you say</a:t>
            </a:r>
          </a:p>
          <a:p>
            <a:pPr marL="0" indent="0">
              <a:buNone/>
            </a:pPr>
            <a:r>
              <a:rPr lang="en-US" altLang="ko-KR" sz="6000" b="1" dirty="0"/>
              <a:t>‘</a:t>
            </a:r>
            <a:r>
              <a:rPr lang="ko-KR" altLang="en-US" sz="6000" b="1" dirty="0"/>
              <a:t>아니요</a:t>
            </a:r>
            <a:r>
              <a:rPr lang="en-US" altLang="ko-KR" sz="6000" b="1" dirty="0"/>
              <a:t>’ [a </a:t>
            </a:r>
            <a:r>
              <a:rPr lang="en-US" altLang="ko-KR" sz="6000" b="1" dirty="0" err="1"/>
              <a:t>ni</a:t>
            </a:r>
            <a:r>
              <a:rPr lang="en-US" altLang="ko-KR" sz="6000" b="1" dirty="0"/>
              <a:t> </a:t>
            </a:r>
            <a:r>
              <a:rPr lang="en-US" altLang="ko-KR" sz="6000" b="1" dirty="0" err="1"/>
              <a:t>yo</a:t>
            </a:r>
            <a:r>
              <a:rPr lang="en-US" altLang="ko-KR" sz="6000" b="1" dirty="0"/>
              <a:t>].  </a:t>
            </a:r>
            <a:endParaRPr lang="en-US" altLang="ko-KR" sz="6600" b="1" dirty="0"/>
          </a:p>
        </p:txBody>
      </p:sp>
    </p:spTree>
    <p:extLst>
      <p:ext uri="{BB962C8B-B14F-4D97-AF65-F5344CB8AC3E}">
        <p14:creationId xmlns:p14="http://schemas.microsoft.com/office/powerpoint/2010/main" val="3523133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53E7C-30A9-720F-E2E5-100070C5E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60D4E0-7E6C-0585-A494-2A0B3ED01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</a:t>
            </a:r>
            <a:r>
              <a:rPr lang="ko-KR" alt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ko-KR" alt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4A4F40-F634-5B69-2715-F7B3F8DD3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612640"/>
          </a:xfrm>
        </p:spPr>
        <p:txBody>
          <a:bodyPr>
            <a:normAutofit fontScale="92500" lnSpcReduction="10000"/>
          </a:bodyPr>
          <a:lstStyle/>
          <a:p>
            <a:pPr marL="1143000" indent="-1143000">
              <a:buAutoNum type="arabicPeriod"/>
            </a:pPr>
            <a:r>
              <a:rPr lang="en-US" altLang="ko-KR" sz="6000" b="1" dirty="0"/>
              <a:t>You check the personal information of each person. </a:t>
            </a:r>
          </a:p>
          <a:p>
            <a:pPr marL="1143000" indent="-1143000">
              <a:buAutoNum type="arabicPeriod"/>
            </a:pPr>
            <a:r>
              <a:rPr lang="en-US" altLang="ko-KR" sz="6000" b="1" dirty="0"/>
              <a:t>Read questions and compare them to the information.</a:t>
            </a:r>
          </a:p>
          <a:p>
            <a:pPr marL="1143000" indent="-1143000">
              <a:buAutoNum type="arabicPeriod"/>
            </a:pPr>
            <a:r>
              <a:rPr lang="en-US" altLang="ko-KR" sz="6000" b="1" dirty="0"/>
              <a:t>If the statement is not true, you should correct it.</a:t>
            </a:r>
            <a:endParaRPr lang="en-US" altLang="ko-KR" sz="6600" b="1" dirty="0"/>
          </a:p>
        </p:txBody>
      </p:sp>
    </p:spTree>
    <p:extLst>
      <p:ext uri="{BB962C8B-B14F-4D97-AF65-F5344CB8AC3E}">
        <p14:creationId xmlns:p14="http://schemas.microsoft.com/office/powerpoint/2010/main" val="1233029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2FFB3-9DFB-CE67-88AA-0D22FCD55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2FD4CD-BD62-3CF7-B443-67CF0DAB5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45" y="133773"/>
            <a:ext cx="10772775" cy="587587"/>
          </a:xfrm>
        </p:spPr>
        <p:txBody>
          <a:bodyPr>
            <a:noAutofit/>
          </a:bodyPr>
          <a:lstStyle/>
          <a:p>
            <a:r>
              <a:rPr lang="en-US" altLang="ko-KR" sz="5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Vocabulary</a:t>
            </a:r>
            <a:endParaRPr lang="ko-KR" altLang="en-US" sz="5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내용 개체 틀 6">
            <a:extLst>
              <a:ext uri="{FF2B5EF4-FFF2-40B4-BE49-F238E27FC236}">
                <a16:creationId xmlns:a16="http://schemas.microsoft.com/office/drawing/2014/main" id="{6EBF0C80-8C3E-A85D-EC56-2E43A40D3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101986"/>
              </p:ext>
            </p:extLst>
          </p:nvPr>
        </p:nvGraphicFramePr>
        <p:xfrm>
          <a:off x="525145" y="853440"/>
          <a:ext cx="10753725" cy="5745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84575">
                  <a:extLst>
                    <a:ext uri="{9D8B030D-6E8A-4147-A177-3AD203B41FA5}">
                      <a16:colId xmlns:a16="http://schemas.microsoft.com/office/drawing/2014/main" val="2325305974"/>
                    </a:ext>
                  </a:extLst>
                </a:gridCol>
                <a:gridCol w="3584575">
                  <a:extLst>
                    <a:ext uri="{9D8B030D-6E8A-4147-A177-3AD203B41FA5}">
                      <a16:colId xmlns:a16="http://schemas.microsoft.com/office/drawing/2014/main" val="2857984545"/>
                    </a:ext>
                  </a:extLst>
                </a:gridCol>
                <a:gridCol w="3584575">
                  <a:extLst>
                    <a:ext uri="{9D8B030D-6E8A-4147-A177-3AD203B41FA5}">
                      <a16:colId xmlns:a16="http://schemas.microsoft.com/office/drawing/2014/main" val="2257099905"/>
                    </a:ext>
                  </a:extLst>
                </a:gridCol>
              </a:tblGrid>
              <a:tr h="62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/>
                        <a:t>Word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/>
                        <a:t>Pronunciation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/>
                        <a:t>English meaning</a:t>
                      </a:r>
                      <a:endParaRPr lang="ko-KR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287145"/>
                  </a:ext>
                </a:extLst>
              </a:tr>
              <a:tr h="624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b="1" dirty="0"/>
                        <a:t>학생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/>
                        <a:t>hag </a:t>
                      </a:r>
                      <a:r>
                        <a:rPr lang="en-US" altLang="ko-KR" sz="3600" b="1" dirty="0" err="1"/>
                        <a:t>saeng</a:t>
                      </a:r>
                      <a:endParaRPr lang="ko-KR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/>
                        <a:t>Student</a:t>
                      </a:r>
                      <a:endParaRPr lang="ko-KR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867824"/>
                  </a:ext>
                </a:extLst>
              </a:tr>
              <a:tr h="624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b="1" dirty="0"/>
                        <a:t>은행원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err="1"/>
                        <a:t>eun</a:t>
                      </a:r>
                      <a:r>
                        <a:rPr lang="en-US" altLang="ko-KR" sz="3600" b="1" dirty="0"/>
                        <a:t> </a:t>
                      </a:r>
                      <a:r>
                        <a:rPr lang="en-US" altLang="ko-KR" sz="3600" b="1" dirty="0" err="1"/>
                        <a:t>haeng</a:t>
                      </a:r>
                      <a:r>
                        <a:rPr lang="en-US" altLang="ko-KR" sz="3600" b="1" dirty="0"/>
                        <a:t> won</a:t>
                      </a:r>
                      <a:endParaRPr lang="ko-KR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/>
                        <a:t>Bank teller</a:t>
                      </a:r>
                      <a:endParaRPr lang="ko-KR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451377"/>
                  </a:ext>
                </a:extLst>
              </a:tr>
              <a:tr h="624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b="1" dirty="0"/>
                        <a:t>프랑스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/>
                        <a:t>peu rang </a:t>
                      </a:r>
                      <a:r>
                        <a:rPr lang="en-US" altLang="ko-KR" sz="3600" b="1" dirty="0" err="1"/>
                        <a:t>seu</a:t>
                      </a:r>
                      <a:endParaRPr lang="ko-KR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/>
                        <a:t>France</a:t>
                      </a:r>
                      <a:endParaRPr lang="ko-KR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207772"/>
                  </a:ext>
                </a:extLst>
              </a:tr>
              <a:tr h="624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b="1" dirty="0"/>
                        <a:t>영국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/>
                        <a:t>young </a:t>
                      </a:r>
                      <a:r>
                        <a:rPr lang="en-US" altLang="ko-KR" sz="3600" b="1" dirty="0" err="1"/>
                        <a:t>gug</a:t>
                      </a:r>
                      <a:endParaRPr lang="ko-KR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/>
                        <a:t>U.K.</a:t>
                      </a:r>
                      <a:endParaRPr lang="ko-KR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447951"/>
                  </a:ext>
                </a:extLst>
              </a:tr>
              <a:tr h="624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b="1" dirty="0"/>
                        <a:t>요리사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err="1"/>
                        <a:t>yo</a:t>
                      </a:r>
                      <a:r>
                        <a:rPr lang="en-US" altLang="ko-KR" sz="3600" b="1" dirty="0"/>
                        <a:t> </a:t>
                      </a:r>
                      <a:r>
                        <a:rPr lang="en-US" altLang="ko-KR" sz="3600" b="1" dirty="0" err="1"/>
                        <a:t>ri</a:t>
                      </a:r>
                      <a:r>
                        <a:rPr lang="en-US" altLang="ko-KR" sz="3600" b="1" dirty="0"/>
                        <a:t> </a:t>
                      </a:r>
                      <a:r>
                        <a:rPr lang="en-US" altLang="ko-KR" sz="3600" b="1" dirty="0" err="1"/>
                        <a:t>sa</a:t>
                      </a:r>
                      <a:endParaRPr lang="ko-KR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/>
                        <a:t>Chef</a:t>
                      </a:r>
                      <a:endParaRPr lang="ko-KR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722165"/>
                  </a:ext>
                </a:extLst>
              </a:tr>
              <a:tr h="624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b="1" dirty="0"/>
                        <a:t>간호사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err="1"/>
                        <a:t>gan</a:t>
                      </a:r>
                      <a:r>
                        <a:rPr lang="en-US" altLang="ko-KR" sz="3600" b="1" dirty="0"/>
                        <a:t> ho </a:t>
                      </a:r>
                      <a:r>
                        <a:rPr lang="en-US" altLang="ko-KR" sz="3600" b="1" dirty="0" err="1"/>
                        <a:t>sa</a:t>
                      </a:r>
                      <a:endParaRPr lang="ko-KR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/>
                        <a:t>Nurse</a:t>
                      </a:r>
                      <a:endParaRPr lang="ko-KR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895123"/>
                  </a:ext>
                </a:extLst>
              </a:tr>
              <a:tr h="624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b="1" dirty="0"/>
                        <a:t>회사원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 err="1"/>
                        <a:t>hwe</a:t>
                      </a:r>
                      <a:r>
                        <a:rPr lang="en-US" altLang="ko-KR" sz="3600" b="1" dirty="0"/>
                        <a:t> </a:t>
                      </a:r>
                      <a:r>
                        <a:rPr lang="en-US" altLang="ko-KR" sz="3600" b="1" dirty="0" err="1"/>
                        <a:t>sa</a:t>
                      </a:r>
                      <a:r>
                        <a:rPr lang="en-US" altLang="ko-KR" sz="3600" b="1" dirty="0"/>
                        <a:t> won</a:t>
                      </a:r>
                      <a:endParaRPr lang="ko-KR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/>
                        <a:t>Office worker</a:t>
                      </a:r>
                      <a:endParaRPr lang="ko-KR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88684"/>
                  </a:ext>
                </a:extLst>
              </a:tr>
              <a:tr h="624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b="1" dirty="0"/>
                        <a:t>일본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/>
                        <a:t>il bon</a:t>
                      </a:r>
                      <a:endParaRPr lang="ko-KR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/>
                        <a:t>Japan</a:t>
                      </a:r>
                      <a:endParaRPr lang="ko-KR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16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090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AAB761-854F-E300-2EAA-7A5049F8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77046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Dialogue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DB757-80C6-ACF1-9136-F59BDCCAE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371600"/>
            <a:ext cx="11403584" cy="5313680"/>
          </a:xfrm>
        </p:spPr>
        <p:txBody>
          <a:bodyPr>
            <a:normAutofit fontScale="92500" lnSpcReduction="20000"/>
          </a:bodyPr>
          <a:lstStyle/>
          <a:p>
            <a:endParaRPr lang="en-US" altLang="ko-KR" sz="4400" b="1" dirty="0"/>
          </a:p>
          <a:p>
            <a:r>
              <a:rPr lang="en-US" altLang="ko-KR" sz="4400" b="1" dirty="0"/>
              <a:t>A: </a:t>
            </a:r>
            <a:r>
              <a:rPr lang="ko-KR" altLang="en-US" sz="4400" b="1" dirty="0"/>
              <a:t>안녕하세요</a:t>
            </a:r>
            <a:r>
              <a:rPr lang="en-US" altLang="ko-KR" sz="4400" b="1" dirty="0"/>
              <a:t>? </a:t>
            </a:r>
            <a:r>
              <a:rPr lang="en-US" altLang="ko-KR" sz="4400" b="1" dirty="0">
                <a:solidFill>
                  <a:schemeClr val="tx1"/>
                </a:solidFill>
              </a:rPr>
              <a:t>(</a:t>
            </a:r>
            <a:r>
              <a:rPr lang="en-US" altLang="ko-KR" sz="4400" b="1" dirty="0"/>
              <a:t>How</a:t>
            </a:r>
            <a:r>
              <a:rPr lang="ko-KR" altLang="en-US" sz="4400" b="1" dirty="0"/>
              <a:t> </a:t>
            </a:r>
            <a:r>
              <a:rPr lang="en-US" altLang="ko-KR" sz="4400" b="1" dirty="0"/>
              <a:t>do</a:t>
            </a:r>
            <a:r>
              <a:rPr lang="ko-KR" altLang="en-US" sz="4400" b="1" dirty="0"/>
              <a:t> </a:t>
            </a:r>
            <a:r>
              <a:rPr lang="en-US" altLang="ko-KR" sz="4400" b="1" dirty="0"/>
              <a:t>you</a:t>
            </a:r>
            <a:r>
              <a:rPr lang="ko-KR" altLang="en-US" sz="4400" b="1" dirty="0"/>
              <a:t> </a:t>
            </a:r>
            <a:r>
              <a:rPr lang="en-US" altLang="ko-KR" sz="4400" b="1" dirty="0"/>
              <a:t>do?) </a:t>
            </a:r>
          </a:p>
          <a:p>
            <a:r>
              <a:rPr lang="en-US" altLang="ko-KR" sz="4400" b="1" dirty="0">
                <a:solidFill>
                  <a:srgbClr val="FF0000"/>
                </a:solidFill>
              </a:rPr>
              <a:t>[An </a:t>
            </a:r>
            <a:r>
              <a:rPr lang="en-US" altLang="ko-KR" sz="4400" b="1" dirty="0" err="1">
                <a:solidFill>
                  <a:srgbClr val="FF0000"/>
                </a:solidFill>
              </a:rPr>
              <a:t>nyeong</a:t>
            </a:r>
            <a:r>
              <a:rPr lang="en-US" altLang="ko-KR" sz="4400" b="1" dirty="0">
                <a:solidFill>
                  <a:srgbClr val="FF0000"/>
                </a:solidFill>
              </a:rPr>
              <a:t> ha se </a:t>
            </a:r>
            <a:r>
              <a:rPr lang="en-US" altLang="ko-KR" sz="4400" b="1" dirty="0" err="1">
                <a:solidFill>
                  <a:srgbClr val="FF0000"/>
                </a:solidFill>
              </a:rPr>
              <a:t>yo</a:t>
            </a:r>
            <a:r>
              <a:rPr lang="en-US" altLang="ko-KR" sz="4400" b="1" dirty="0">
                <a:solidFill>
                  <a:srgbClr val="FF0000"/>
                </a:solidFill>
              </a:rPr>
              <a:t>?]</a:t>
            </a:r>
          </a:p>
          <a:p>
            <a:endParaRPr lang="en-US" altLang="ko-KR" sz="4400" b="1" dirty="0"/>
          </a:p>
          <a:p>
            <a:r>
              <a:rPr lang="ko-KR" altLang="en-US" sz="4400" b="1" dirty="0"/>
              <a:t>저</a:t>
            </a:r>
            <a:r>
              <a:rPr lang="ko-KR" altLang="en-US" sz="4400" b="1" dirty="0">
                <a:highlight>
                  <a:srgbClr val="FFFF00"/>
                </a:highlight>
              </a:rPr>
              <a:t>는</a:t>
            </a:r>
            <a:r>
              <a:rPr lang="ko-KR" altLang="en-US" sz="4400" b="1" dirty="0"/>
              <a:t> </a:t>
            </a:r>
            <a:r>
              <a:rPr lang="ko-KR" altLang="en-US" sz="4400" b="1" dirty="0" err="1"/>
              <a:t>다비나</a:t>
            </a:r>
            <a:r>
              <a:rPr lang="ko-KR" altLang="en-US" sz="4400" b="1" dirty="0" err="1">
                <a:highlight>
                  <a:srgbClr val="00FFFF"/>
                </a:highlight>
              </a:rPr>
              <a:t>예요</a:t>
            </a:r>
            <a:r>
              <a:rPr lang="en-US" altLang="ko-KR" sz="4400" b="1" dirty="0"/>
              <a:t>. (I am Davina.)</a:t>
            </a:r>
          </a:p>
          <a:p>
            <a:r>
              <a:rPr lang="en-US" altLang="ko-KR" sz="4400" b="1" dirty="0">
                <a:solidFill>
                  <a:srgbClr val="FF0000"/>
                </a:solidFill>
              </a:rPr>
              <a:t> [</a:t>
            </a:r>
            <a:r>
              <a:rPr lang="en-US" altLang="ko-KR" sz="4400" b="1" dirty="0" err="1">
                <a:solidFill>
                  <a:srgbClr val="FF0000"/>
                </a:solidFill>
              </a:rPr>
              <a:t>Jeo</a:t>
            </a:r>
            <a:r>
              <a:rPr lang="en-US" altLang="ko-KR" sz="4400" b="1" dirty="0">
                <a:solidFill>
                  <a:srgbClr val="FF0000"/>
                </a:solidFill>
              </a:rPr>
              <a:t> </a:t>
            </a:r>
            <a:r>
              <a:rPr lang="en-US" altLang="ko-KR" sz="4400" b="1" dirty="0" err="1">
                <a:solidFill>
                  <a:srgbClr val="FF0000"/>
                </a:solidFill>
              </a:rPr>
              <a:t>neun</a:t>
            </a:r>
            <a:r>
              <a:rPr lang="en-US" altLang="ko-KR" sz="4400" b="1" dirty="0">
                <a:solidFill>
                  <a:srgbClr val="FF0000"/>
                </a:solidFill>
              </a:rPr>
              <a:t> Davina </a:t>
            </a:r>
            <a:r>
              <a:rPr lang="en-US" altLang="ko-KR" sz="4400" b="1" dirty="0" err="1">
                <a:solidFill>
                  <a:srgbClr val="FF0000"/>
                </a:solidFill>
              </a:rPr>
              <a:t>yeyo</a:t>
            </a:r>
            <a:r>
              <a:rPr lang="en-US" altLang="ko-KR" sz="4400" b="1" dirty="0">
                <a:solidFill>
                  <a:srgbClr val="FF0000"/>
                </a:solidFill>
              </a:rPr>
              <a:t>.]</a:t>
            </a:r>
          </a:p>
          <a:p>
            <a:endParaRPr lang="en-US" altLang="ko-KR" sz="4400" b="1" dirty="0">
              <a:solidFill>
                <a:srgbClr val="FF0000"/>
              </a:solidFill>
            </a:endParaRPr>
          </a:p>
          <a:p>
            <a:r>
              <a:rPr lang="en-US" altLang="ko-KR" sz="4400" b="1" dirty="0"/>
              <a:t>B: </a:t>
            </a:r>
            <a:r>
              <a:rPr lang="ko-KR" altLang="en-US" sz="4400" b="1" dirty="0"/>
              <a:t>안녕하세요</a:t>
            </a:r>
            <a:r>
              <a:rPr lang="en-US" altLang="ko-KR" sz="4400" b="1" dirty="0"/>
              <a:t>,</a:t>
            </a:r>
            <a:r>
              <a:rPr lang="ko-KR" altLang="en-US" sz="4400" b="1" dirty="0"/>
              <a:t> 다비나 씨</a:t>
            </a:r>
            <a:r>
              <a:rPr lang="en-US" altLang="ko-KR" sz="4400" b="1" dirty="0"/>
              <a:t>? (How do </a:t>
            </a:r>
            <a:r>
              <a:rPr lang="en-US" altLang="ko-KR" sz="4400" b="1" dirty="0" err="1"/>
              <a:t>yo</a:t>
            </a:r>
            <a:r>
              <a:rPr lang="en-US" altLang="ko-KR" sz="4400" b="1" dirty="0"/>
              <a:t> do, Davina?)</a:t>
            </a:r>
          </a:p>
          <a:p>
            <a:r>
              <a:rPr lang="ko-KR" altLang="en-US" sz="4400" b="1" dirty="0"/>
              <a:t>저</a:t>
            </a:r>
            <a:r>
              <a:rPr lang="ko-KR" altLang="en-US" sz="4400" b="1" dirty="0">
                <a:highlight>
                  <a:srgbClr val="FFFF00"/>
                </a:highlight>
              </a:rPr>
              <a:t>는</a:t>
            </a:r>
            <a:r>
              <a:rPr lang="ko-KR" altLang="en-US" sz="4400" b="1" dirty="0"/>
              <a:t> </a:t>
            </a:r>
            <a:r>
              <a:rPr lang="ko-KR" altLang="en-US" sz="4400" b="1" dirty="0" err="1"/>
              <a:t>싸무엘</a:t>
            </a:r>
            <a:r>
              <a:rPr lang="ko-KR" altLang="en-US" sz="4400" b="1" dirty="0" err="1">
                <a:highlight>
                  <a:srgbClr val="00FFFF"/>
                </a:highlight>
              </a:rPr>
              <a:t>이에요</a:t>
            </a:r>
            <a:r>
              <a:rPr lang="en-US" altLang="ko-KR" sz="4400" b="1" dirty="0"/>
              <a:t>. (I am Samuel.)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86366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20874D-7C45-B358-4358-5D7E900BD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5F56E4-68C8-F6C8-F243-416B483ED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Page. 28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B43EBC-9161-329F-85DF-C1076AA72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7200" b="1" dirty="0">
                <a:highlight>
                  <a:srgbClr val="FFFF00"/>
                </a:highlight>
              </a:rPr>
              <a:t>애니</a:t>
            </a:r>
            <a:r>
              <a:rPr lang="en-US" altLang="ko-KR" sz="7200" b="1" dirty="0">
                <a:highlight>
                  <a:srgbClr val="FFFF00"/>
                </a:highlight>
              </a:rPr>
              <a:t>    (</a:t>
            </a:r>
            <a:r>
              <a:rPr lang="ko-KR" altLang="en-US" sz="7200" b="1" dirty="0">
                <a:highlight>
                  <a:srgbClr val="FFFF00"/>
                </a:highlight>
              </a:rPr>
              <a:t>미국</a:t>
            </a:r>
            <a:r>
              <a:rPr lang="en-US" altLang="ko-KR" sz="7200" b="1" dirty="0">
                <a:highlight>
                  <a:srgbClr val="FFFF00"/>
                </a:highlight>
              </a:rPr>
              <a:t>,</a:t>
            </a:r>
            <a:r>
              <a:rPr lang="ko-KR" altLang="en-US" sz="7200" b="1" dirty="0">
                <a:highlight>
                  <a:srgbClr val="FFFF00"/>
                </a:highlight>
              </a:rPr>
              <a:t>    학생</a:t>
            </a:r>
            <a:r>
              <a:rPr lang="en-US" altLang="ko-KR" sz="7200" b="1" dirty="0">
                <a:highlight>
                  <a:srgbClr val="FFFF00"/>
                </a:highlight>
              </a:rPr>
              <a:t>)</a:t>
            </a:r>
          </a:p>
          <a:p>
            <a:pPr marL="0" indent="0">
              <a:buNone/>
            </a:pPr>
            <a:r>
              <a:rPr lang="en-US" altLang="ko-KR" sz="6600" b="1" dirty="0"/>
              <a:t>Name (country, social status)</a:t>
            </a:r>
          </a:p>
          <a:p>
            <a:pPr marL="0" indent="0">
              <a:buNone/>
            </a:pPr>
            <a:endParaRPr lang="en-US" altLang="ko-KR" sz="6600" b="1" dirty="0"/>
          </a:p>
        </p:txBody>
      </p:sp>
    </p:spTree>
    <p:extLst>
      <p:ext uri="{BB962C8B-B14F-4D97-AF65-F5344CB8AC3E}">
        <p14:creationId xmlns:p14="http://schemas.microsoft.com/office/powerpoint/2010/main" val="2262398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CD9E42-FA96-B158-8A2E-480AAC4F3D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1743E4-9AFF-738C-9734-E5EBC56D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1. 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애니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  (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미국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,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  학생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A255E3-8A01-6061-FBA7-7AF1DFE7B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/>
              <a:t>애니씨는 미국 사람이에요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네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미국 사람이에요</a:t>
            </a:r>
            <a:r>
              <a:rPr lang="en-US" altLang="ko-KR" sz="66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 err="1"/>
              <a:t>선생님이에요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아니요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학생이에요</a:t>
            </a:r>
            <a:r>
              <a:rPr lang="en-US" altLang="ko-KR" sz="66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6213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28837-A6ED-1EBB-77A5-EFC182421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FF85E2-25FE-DB6D-82B3-D97A38C6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2. 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웨이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  (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중국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,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  은행원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33B9788-887A-D9A4-8A81-B1AD0A339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/>
              <a:t>웨이씨는 중국 사람이에요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네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중국사람이에요</a:t>
            </a:r>
            <a:r>
              <a:rPr lang="en-US" altLang="ko-KR" sz="66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/>
              <a:t>은행원이에요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네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은행원이에요</a:t>
            </a:r>
            <a:r>
              <a:rPr lang="en-US" altLang="ko-KR" sz="6600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7471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05D3A-4256-AF7E-AD79-8951DE391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CC2AEC-D1F7-7CD5-5097-AF6D6C3C3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1148696" cy="1146387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3. 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안나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  (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프랑스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,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 요리사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F88150-A810-FC16-6E23-6448E8D02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/>
              <a:t>안나씨는 영국 사람이에요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아니요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프랑스 사람이에요</a:t>
            </a:r>
            <a:r>
              <a:rPr lang="en-US" altLang="ko-KR" sz="66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/>
              <a:t>간호사예요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아니요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요리사예요</a:t>
            </a:r>
            <a:r>
              <a:rPr lang="en-US" altLang="ko-KR" sz="66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349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181F4B-AABF-5105-1987-7DA630509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9E55A4-8B0C-8C9C-CF73-78CEAD9CA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1148696" cy="1146387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4. 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김재민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  (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한국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,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 회사원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4D9632-A463-D31C-A46E-14E928DA7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/>
              <a:t>김재민씨는 중국 사람이에요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아니요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한국 사람이에요</a:t>
            </a:r>
            <a:r>
              <a:rPr lang="en-US" altLang="ko-KR" sz="66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/>
              <a:t>학생이에요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아니요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회사원이에요</a:t>
            </a:r>
            <a:r>
              <a:rPr lang="en-US" altLang="ko-KR" sz="66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42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AE7197-879A-64F0-3B18-C01324D41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1E7A87-D537-60B7-6E46-C71FAF66E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5. 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다나카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 (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일본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,</a:t>
            </a:r>
            <a:r>
              <a:rPr lang="ko-KR" altLang="en-US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  은행원</a:t>
            </a:r>
            <a:r>
              <a:rPr lang="en-US" altLang="ko-KR" sz="8800" b="1" dirty="0">
                <a:solidFill>
                  <a:srgbClr val="0070C0"/>
                </a:solidFill>
                <a:highlight>
                  <a:srgbClr val="FFFF00"/>
                </a:highlight>
              </a:rPr>
              <a:t>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5EB656-CDE5-FE53-6AC5-CF235308E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/>
              <a:t>다나카씨는 일본사람이에요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네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일본 사람이에요</a:t>
            </a:r>
            <a:r>
              <a:rPr lang="en-US" altLang="ko-KR" sz="66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A: </a:t>
            </a:r>
            <a:r>
              <a:rPr lang="ko-KR" altLang="en-US" sz="6600" b="1" dirty="0"/>
              <a:t>은행원이에요</a:t>
            </a:r>
            <a:r>
              <a:rPr lang="en-US" altLang="ko-KR" sz="6600" b="1" dirty="0"/>
              <a:t>?</a:t>
            </a:r>
          </a:p>
          <a:p>
            <a:pPr marL="0" indent="0">
              <a:buNone/>
            </a:pPr>
            <a:r>
              <a:rPr lang="en-US" altLang="ko-KR" sz="6600" b="1" dirty="0"/>
              <a:t>B: </a:t>
            </a:r>
            <a:r>
              <a:rPr lang="ko-KR" altLang="en-US" sz="6600" b="1" dirty="0">
                <a:solidFill>
                  <a:srgbClr val="FF0000"/>
                </a:solidFill>
              </a:rPr>
              <a:t>네</a:t>
            </a:r>
            <a:r>
              <a:rPr lang="en-US" altLang="ko-KR" sz="6600" b="1" dirty="0">
                <a:solidFill>
                  <a:srgbClr val="FF0000"/>
                </a:solidFill>
              </a:rPr>
              <a:t>, </a:t>
            </a:r>
            <a:r>
              <a:rPr lang="ko-KR" altLang="en-US" sz="6600" b="1" dirty="0">
                <a:solidFill>
                  <a:srgbClr val="FF0000"/>
                </a:solidFill>
              </a:rPr>
              <a:t>은행원이에요</a:t>
            </a:r>
            <a:r>
              <a:rPr lang="en-US" altLang="ko-KR" sz="6600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9767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64F5BF-DF4F-20A8-307C-5DC120C49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93BA99-4D8C-C4FC-3972-9D49F744C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 rule reminder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D52A36-8994-DB26-5B76-BD7E828B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 fontScale="92500"/>
          </a:bodyPr>
          <a:lstStyle/>
          <a:p>
            <a:r>
              <a:rPr lang="en-US" altLang="ko-KR" sz="6000" b="1" dirty="0"/>
              <a:t>If your Korean name ends with a </a:t>
            </a:r>
            <a:r>
              <a:rPr lang="en-US" altLang="ko-KR" sz="6000" b="1" dirty="0">
                <a:highlight>
                  <a:srgbClr val="00FFFF"/>
                </a:highlight>
              </a:rPr>
              <a:t>vowel</a:t>
            </a:r>
            <a:r>
              <a:rPr lang="en-US" altLang="ko-KR" sz="6000" b="1" dirty="0"/>
              <a:t>, </a:t>
            </a:r>
            <a:r>
              <a:rPr lang="ko-KR" altLang="en-US" sz="6000" b="1" dirty="0"/>
              <a:t>예요 </a:t>
            </a:r>
            <a:r>
              <a:rPr lang="en-US" altLang="ko-KR" sz="6000" b="1" dirty="0"/>
              <a:t>[</a:t>
            </a:r>
            <a:r>
              <a:rPr lang="en-US" altLang="ko-KR" sz="6000" b="1" dirty="0" err="1"/>
              <a:t>yeyo</a:t>
            </a:r>
            <a:r>
              <a:rPr lang="en-US" altLang="ko-KR" sz="6000" b="1" dirty="0"/>
              <a:t>] should come.</a:t>
            </a:r>
          </a:p>
          <a:p>
            <a:endParaRPr lang="en-US" altLang="ko-KR" sz="6000" b="1" dirty="0"/>
          </a:p>
          <a:p>
            <a:r>
              <a:rPr lang="en-US" altLang="ko-KR" sz="6000" b="1" dirty="0"/>
              <a:t>If your Korean name ends with a </a:t>
            </a:r>
            <a:r>
              <a:rPr lang="en-US" altLang="ko-KR" sz="6000" b="1" dirty="0">
                <a:highlight>
                  <a:srgbClr val="FFFF00"/>
                </a:highlight>
              </a:rPr>
              <a:t>consonant</a:t>
            </a:r>
            <a:r>
              <a:rPr lang="en-US" altLang="ko-KR" sz="6000" b="1" dirty="0"/>
              <a:t>, </a:t>
            </a:r>
            <a:r>
              <a:rPr lang="ko-KR" altLang="en-US" sz="6000" b="1" dirty="0"/>
              <a:t>이에요</a:t>
            </a:r>
            <a:r>
              <a:rPr lang="en-US" altLang="ko-KR" sz="6000" b="1" dirty="0"/>
              <a:t>[</a:t>
            </a:r>
            <a:r>
              <a:rPr lang="en-US" altLang="ko-KR" sz="6000" b="1" dirty="0" err="1"/>
              <a:t>i</a:t>
            </a:r>
            <a:r>
              <a:rPr lang="en-US" altLang="ko-KR" sz="6000" b="1" dirty="0"/>
              <a:t> e </a:t>
            </a:r>
            <a:r>
              <a:rPr lang="en-US" altLang="ko-KR" sz="6000" b="1" dirty="0" err="1"/>
              <a:t>yo</a:t>
            </a:r>
            <a:r>
              <a:rPr lang="en-US" altLang="ko-KR" sz="6000" b="1" dirty="0"/>
              <a:t>] should come.</a:t>
            </a:r>
            <a:endParaRPr lang="ko-KR" altLang="en-US" sz="4100" dirty="0"/>
          </a:p>
        </p:txBody>
      </p:sp>
    </p:spTree>
    <p:extLst>
      <p:ext uri="{BB962C8B-B14F-4D97-AF65-F5344CB8AC3E}">
        <p14:creationId xmlns:p14="http://schemas.microsoft.com/office/powerpoint/2010/main" val="386161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59AE5-D00D-6381-9039-179B436F40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AE43EC-B0C6-1ED6-F425-6DD4D95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</a:t>
            </a:r>
            <a:r>
              <a:rPr lang="ko-KR" alt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628A60-6CB1-DEAB-FB78-5832DB89D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 fontScale="92500"/>
          </a:bodyPr>
          <a:lstStyle/>
          <a:p>
            <a:r>
              <a:rPr lang="en-US" altLang="ko-KR" sz="6000" b="1" dirty="0"/>
              <a:t>If the Korean word ends with a </a:t>
            </a:r>
            <a:r>
              <a:rPr lang="en-US" altLang="ko-KR" sz="6000" b="1" dirty="0">
                <a:highlight>
                  <a:srgbClr val="00FFFF"/>
                </a:highlight>
              </a:rPr>
              <a:t>vowel</a:t>
            </a:r>
            <a:r>
              <a:rPr lang="en-US" altLang="ko-KR" sz="6000" b="1" dirty="0"/>
              <a:t>, </a:t>
            </a:r>
            <a:r>
              <a:rPr lang="ko-KR" altLang="en-US" sz="6000" b="1" dirty="0"/>
              <a:t>예요 </a:t>
            </a:r>
            <a:r>
              <a:rPr lang="en-US" altLang="ko-KR" sz="6000" b="1" dirty="0"/>
              <a:t>[</a:t>
            </a:r>
            <a:r>
              <a:rPr lang="en-US" altLang="ko-KR" sz="6000" b="1" dirty="0" err="1"/>
              <a:t>yeyo</a:t>
            </a:r>
            <a:r>
              <a:rPr lang="en-US" altLang="ko-KR" sz="6000" b="1" dirty="0"/>
              <a:t>] should come.</a:t>
            </a:r>
          </a:p>
          <a:p>
            <a:endParaRPr lang="en-US" altLang="ko-KR" sz="6000" b="1" dirty="0"/>
          </a:p>
          <a:p>
            <a:r>
              <a:rPr lang="en-US" altLang="ko-KR" sz="6000" b="1" dirty="0"/>
              <a:t>If the Korean word ends with a </a:t>
            </a:r>
            <a:r>
              <a:rPr lang="en-US" altLang="ko-KR" sz="6000" b="1" dirty="0">
                <a:highlight>
                  <a:srgbClr val="FFFF00"/>
                </a:highlight>
              </a:rPr>
              <a:t>consonant</a:t>
            </a:r>
            <a:r>
              <a:rPr lang="en-US" altLang="ko-KR" sz="6000" b="1" dirty="0"/>
              <a:t>, </a:t>
            </a:r>
            <a:r>
              <a:rPr lang="ko-KR" altLang="en-US" sz="6000" b="1" dirty="0"/>
              <a:t>이에요</a:t>
            </a:r>
            <a:r>
              <a:rPr lang="en-US" altLang="ko-KR" sz="6000" b="1" dirty="0"/>
              <a:t>[</a:t>
            </a:r>
            <a:r>
              <a:rPr lang="en-US" altLang="ko-KR" sz="6000" b="1" dirty="0" err="1"/>
              <a:t>i</a:t>
            </a:r>
            <a:r>
              <a:rPr lang="en-US" altLang="ko-KR" sz="6000" b="1" dirty="0"/>
              <a:t> e </a:t>
            </a:r>
            <a:r>
              <a:rPr lang="en-US" altLang="ko-KR" sz="6000" b="1" dirty="0" err="1"/>
              <a:t>yo</a:t>
            </a:r>
            <a:r>
              <a:rPr lang="en-US" altLang="ko-KR" sz="6000" b="1" dirty="0"/>
              <a:t>] should come.</a:t>
            </a:r>
            <a:endParaRPr lang="ko-KR" altLang="en-US" sz="4100" dirty="0"/>
          </a:p>
        </p:txBody>
      </p:sp>
    </p:spTree>
    <p:extLst>
      <p:ext uri="{BB962C8B-B14F-4D97-AF65-F5344CB8AC3E}">
        <p14:creationId xmlns:p14="http://schemas.microsoft.com/office/powerpoint/2010/main" val="282865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4BDD3-7A17-425C-29D5-7AFAF7FDD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20F835-C67D-CDF1-1742-7B2A7538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form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238665-772C-E3EE-7D36-762D22B0B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 fontScale="92500" lnSpcReduction="10000"/>
          </a:bodyPr>
          <a:lstStyle/>
          <a:p>
            <a:endParaRPr lang="en-US" altLang="ko-KR" sz="6000" b="1" dirty="0"/>
          </a:p>
          <a:p>
            <a:pPr marL="0" indent="0">
              <a:buNone/>
            </a:pPr>
            <a:r>
              <a:rPr lang="ko-KR" altLang="en-US" sz="6600" b="1" dirty="0"/>
              <a:t>    저는         </a:t>
            </a:r>
            <a:r>
              <a:rPr lang="en-US" altLang="ko-KR" sz="6600" b="1" dirty="0"/>
              <a:t>________ </a:t>
            </a:r>
            <a:r>
              <a:rPr lang="ko-KR" altLang="en-US" sz="6600" b="1" dirty="0"/>
              <a:t>예요</a:t>
            </a:r>
            <a:r>
              <a:rPr lang="en-US" altLang="ko-KR" sz="6600" b="1" dirty="0"/>
              <a:t>/</a:t>
            </a:r>
            <a:r>
              <a:rPr lang="ko-KR" altLang="en-US" sz="6600" b="1" dirty="0"/>
              <a:t>이에요</a:t>
            </a:r>
            <a:r>
              <a:rPr lang="en-US" altLang="ko-KR" sz="6600" b="1" dirty="0"/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[ </a:t>
            </a:r>
            <a:r>
              <a:rPr lang="en-US" altLang="ko-KR" sz="6600" b="1" dirty="0" err="1"/>
              <a:t>Jeo</a:t>
            </a:r>
            <a:r>
              <a:rPr lang="en-US" altLang="ko-KR" sz="6600" b="1" dirty="0"/>
              <a:t> </a:t>
            </a:r>
            <a:r>
              <a:rPr lang="en-US" altLang="ko-KR" sz="6600" b="1" dirty="0" err="1"/>
              <a:t>neun</a:t>
            </a:r>
            <a:r>
              <a:rPr lang="en-US" altLang="ko-KR" sz="6600" b="1" dirty="0"/>
              <a:t>                        </a:t>
            </a:r>
            <a:r>
              <a:rPr lang="en-US" altLang="ko-KR" sz="6600" b="1" dirty="0" err="1"/>
              <a:t>yeyo</a:t>
            </a:r>
            <a:r>
              <a:rPr lang="en-US" altLang="ko-KR" sz="6600" b="1" dirty="0"/>
              <a:t>/ </a:t>
            </a:r>
            <a:r>
              <a:rPr lang="en-US" altLang="ko-KR" sz="6600" b="1" dirty="0" err="1"/>
              <a:t>i</a:t>
            </a:r>
            <a:r>
              <a:rPr lang="en-US" altLang="ko-KR" sz="6600" b="1" dirty="0"/>
              <a:t> e </a:t>
            </a:r>
            <a:r>
              <a:rPr lang="en-US" altLang="ko-KR" sz="6600" b="1" dirty="0" err="1"/>
              <a:t>yo</a:t>
            </a:r>
            <a:r>
              <a:rPr lang="en-US" altLang="ko-KR" sz="6600" b="1" dirty="0"/>
              <a:t>.]</a:t>
            </a:r>
          </a:p>
          <a:p>
            <a:pPr marL="0" indent="0">
              <a:buNone/>
            </a:pPr>
            <a:endParaRPr lang="en-US" altLang="ko-KR" sz="6600" b="1" dirty="0"/>
          </a:p>
          <a:p>
            <a:pPr marL="0" indent="0">
              <a:buNone/>
            </a:pPr>
            <a:r>
              <a:rPr lang="ko-KR" altLang="en-US" sz="6600" b="1" dirty="0"/>
              <a:t>저는 </a:t>
            </a:r>
            <a:r>
              <a:rPr lang="en-US" altLang="ko-KR" sz="6600" b="1" dirty="0"/>
              <a:t>= I       / </a:t>
            </a:r>
            <a:r>
              <a:rPr lang="ko-KR" altLang="en-US" sz="6600" b="1" dirty="0"/>
              <a:t>예요 </a:t>
            </a:r>
            <a:r>
              <a:rPr lang="en-US" altLang="ko-KR" sz="6600" b="1" dirty="0"/>
              <a:t>or </a:t>
            </a:r>
            <a:r>
              <a:rPr lang="ko-KR" altLang="en-US" sz="6600" b="1" dirty="0"/>
              <a:t>이에요</a:t>
            </a:r>
            <a:r>
              <a:rPr lang="en-US" altLang="ko-KR" sz="6600" b="1" dirty="0"/>
              <a:t>= am</a:t>
            </a:r>
          </a:p>
        </p:txBody>
      </p:sp>
    </p:spTree>
    <p:extLst>
      <p:ext uri="{BB962C8B-B14F-4D97-AF65-F5344CB8AC3E}">
        <p14:creationId xmlns:p14="http://schemas.microsoft.com/office/powerpoint/2010/main" val="166331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FD18FA-33A4-03B7-F035-4FF5F3F16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CEAAC1-00D6-4B84-8DFB-E6FA5B2D1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form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3F1A91-61D3-C6DA-88B4-288AFD074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" y="2011680"/>
            <a:ext cx="1199896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6600" b="1" dirty="0"/>
              <a:t> </a:t>
            </a:r>
            <a:r>
              <a:rPr lang="ko-KR" altLang="en-US" sz="6600" b="1" dirty="0"/>
              <a:t>여기는 </a:t>
            </a:r>
            <a:r>
              <a:rPr lang="en-US" altLang="ko-KR" sz="6600" b="1" dirty="0"/>
              <a:t>_________ </a:t>
            </a:r>
            <a:r>
              <a:rPr lang="ko-KR" altLang="en-US" sz="6600" b="1" dirty="0"/>
              <a:t>예요</a:t>
            </a:r>
            <a:r>
              <a:rPr lang="en-US" altLang="ko-KR" sz="6600" b="1" dirty="0"/>
              <a:t>/</a:t>
            </a:r>
            <a:r>
              <a:rPr lang="ko-KR" altLang="en-US" sz="6600" b="1" dirty="0"/>
              <a:t>이에요</a:t>
            </a:r>
            <a:r>
              <a:rPr lang="en-US" altLang="ko-KR" sz="6600" b="1" dirty="0"/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[yeo </a:t>
            </a:r>
            <a:r>
              <a:rPr lang="en-US" altLang="ko-KR" sz="6600" b="1" dirty="0" err="1"/>
              <a:t>gi</a:t>
            </a:r>
            <a:r>
              <a:rPr lang="en-US" altLang="ko-KR" sz="6600" b="1" dirty="0"/>
              <a:t> </a:t>
            </a:r>
            <a:r>
              <a:rPr lang="en-US" altLang="ko-KR" sz="6600" b="1" dirty="0" err="1"/>
              <a:t>neun</a:t>
            </a:r>
            <a:r>
              <a:rPr lang="en-US" altLang="ko-KR" sz="6600" b="1" dirty="0"/>
              <a:t>                 </a:t>
            </a:r>
            <a:r>
              <a:rPr lang="en-US" altLang="ko-KR" sz="6600" b="1" dirty="0" err="1"/>
              <a:t>yeyo</a:t>
            </a:r>
            <a:r>
              <a:rPr lang="en-US" altLang="ko-KR" sz="6600" b="1" dirty="0"/>
              <a:t>/ </a:t>
            </a:r>
            <a:r>
              <a:rPr lang="en-US" altLang="ko-KR" sz="6600" b="1" dirty="0" err="1"/>
              <a:t>i</a:t>
            </a:r>
            <a:r>
              <a:rPr lang="en-US" altLang="ko-KR" sz="6600" b="1" dirty="0"/>
              <a:t> e </a:t>
            </a:r>
            <a:r>
              <a:rPr lang="en-US" altLang="ko-KR" sz="6600" b="1" dirty="0" err="1"/>
              <a:t>yo</a:t>
            </a:r>
            <a:r>
              <a:rPr lang="en-US" altLang="ko-KR" sz="6600" b="1" dirty="0"/>
              <a:t>.]</a:t>
            </a:r>
            <a:endParaRPr lang="en-US" altLang="ko-KR" sz="4100" dirty="0"/>
          </a:p>
          <a:p>
            <a:pPr marL="0" indent="0">
              <a:buNone/>
            </a:pPr>
            <a:endParaRPr lang="en-US" altLang="ko-KR" sz="4100" b="1" dirty="0"/>
          </a:p>
          <a:p>
            <a:pPr marL="0" indent="0">
              <a:buNone/>
            </a:pPr>
            <a:r>
              <a:rPr lang="ko-KR" altLang="en-US" sz="6600" b="1" dirty="0"/>
              <a:t>여기는 </a:t>
            </a:r>
            <a:r>
              <a:rPr lang="en-US" altLang="ko-KR" sz="6600" b="1" dirty="0"/>
              <a:t>= This / </a:t>
            </a:r>
            <a:r>
              <a:rPr lang="ko-KR" altLang="en-US" sz="6600" b="1" dirty="0"/>
              <a:t>예요</a:t>
            </a:r>
            <a:r>
              <a:rPr lang="en-US" altLang="ko-KR" sz="6600" b="1" dirty="0"/>
              <a:t> or </a:t>
            </a:r>
            <a:r>
              <a:rPr lang="ko-KR" altLang="en-US" sz="6600" b="1" dirty="0"/>
              <a:t>이에요</a:t>
            </a:r>
            <a:r>
              <a:rPr lang="en-US" altLang="ko-KR" sz="6600" b="1" dirty="0"/>
              <a:t>=is</a:t>
            </a:r>
          </a:p>
        </p:txBody>
      </p:sp>
    </p:spTree>
    <p:extLst>
      <p:ext uri="{BB962C8B-B14F-4D97-AF65-F5344CB8AC3E}">
        <p14:creationId xmlns:p14="http://schemas.microsoft.com/office/powerpoint/2010/main" val="34773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5938A-E018-2B52-DE27-5F583BA8D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1C496D-F374-3B8D-E83A-E14D9980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Page. 25 (Second Part)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837D91-BC99-0373-398A-8835672BD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r>
              <a:rPr lang="en-US" altLang="ko-KR" sz="6000" b="1" dirty="0"/>
              <a:t>The noun ends with a vowel ‘</a:t>
            </a:r>
            <a:r>
              <a:rPr lang="ko-KR" altLang="en-US" sz="6000" b="1" dirty="0">
                <a:highlight>
                  <a:srgbClr val="FFFF00"/>
                </a:highlight>
              </a:rPr>
              <a:t>는</a:t>
            </a:r>
            <a:r>
              <a:rPr lang="ko-KR" altLang="en-US" sz="6000" b="1" dirty="0"/>
              <a:t>’ </a:t>
            </a:r>
            <a:r>
              <a:rPr lang="en-US" altLang="ko-KR" sz="6000" b="1" dirty="0"/>
              <a:t>(</a:t>
            </a:r>
            <a:r>
              <a:rPr lang="en-US" altLang="ko-KR" sz="6000" b="1" dirty="0" err="1"/>
              <a:t>neun</a:t>
            </a:r>
            <a:r>
              <a:rPr lang="en-US" altLang="ko-KR" sz="6000" b="1" dirty="0"/>
              <a:t>)</a:t>
            </a:r>
          </a:p>
          <a:p>
            <a:r>
              <a:rPr lang="en-US" altLang="ko-KR" sz="6000" b="1" dirty="0"/>
              <a:t>The noun ends with a consonant ‘</a:t>
            </a:r>
            <a:r>
              <a:rPr lang="ko-KR" altLang="en-US" sz="6000" b="1" dirty="0">
                <a:highlight>
                  <a:srgbClr val="00FF00"/>
                </a:highlight>
              </a:rPr>
              <a:t>은</a:t>
            </a:r>
            <a:r>
              <a:rPr lang="ko-KR" altLang="en-US" sz="6000" b="1" dirty="0"/>
              <a:t>’ </a:t>
            </a:r>
            <a:r>
              <a:rPr lang="en-US" altLang="ko-KR" sz="6000" b="1" dirty="0"/>
              <a:t>(</a:t>
            </a:r>
            <a:r>
              <a:rPr lang="en-US" altLang="ko-KR" sz="6000" b="1" dirty="0" err="1"/>
              <a:t>eun</a:t>
            </a:r>
            <a:r>
              <a:rPr lang="en-US" altLang="ko-KR" sz="6000" b="1" dirty="0"/>
              <a:t>)</a:t>
            </a:r>
          </a:p>
          <a:p>
            <a:endParaRPr lang="en-US" altLang="ko-KR" sz="6000" b="1" dirty="0"/>
          </a:p>
        </p:txBody>
      </p:sp>
    </p:spTree>
    <p:extLst>
      <p:ext uri="{BB962C8B-B14F-4D97-AF65-F5344CB8AC3E}">
        <p14:creationId xmlns:p14="http://schemas.microsoft.com/office/powerpoint/2010/main" val="195669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F37B6-A600-4FEB-873F-8219274D5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00598A-425D-40CB-0C0A-64871A354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6387"/>
          </a:xfrm>
        </p:spPr>
        <p:txBody>
          <a:bodyPr>
            <a:normAutofit fontScale="90000"/>
          </a:bodyPr>
          <a:lstStyle/>
          <a:p>
            <a:r>
              <a:rPr lang="en-US" altLang="ko-K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Page. 26</a:t>
            </a:r>
            <a:endParaRPr lang="ko-KR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5A3162-99D6-72DB-AFAD-426A4D676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403584" cy="4267200"/>
          </a:xfrm>
        </p:spPr>
        <p:txBody>
          <a:bodyPr>
            <a:normAutofit/>
          </a:bodyPr>
          <a:lstStyle/>
          <a:p>
            <a:r>
              <a:rPr lang="ko-KR" altLang="en-US" sz="6000" b="1" dirty="0">
                <a:highlight>
                  <a:srgbClr val="FFFF00"/>
                </a:highlight>
              </a:rPr>
              <a:t>애니 </a:t>
            </a:r>
            <a:r>
              <a:rPr lang="en-US" altLang="ko-KR" sz="6000" b="1" dirty="0">
                <a:highlight>
                  <a:srgbClr val="FFFF00"/>
                </a:highlight>
              </a:rPr>
              <a:t>(</a:t>
            </a:r>
            <a:r>
              <a:rPr lang="ko-KR" altLang="en-US" sz="6000" b="1" dirty="0">
                <a:highlight>
                  <a:srgbClr val="FFFF00"/>
                </a:highlight>
              </a:rPr>
              <a:t>학생</a:t>
            </a:r>
            <a:r>
              <a:rPr lang="en-US" altLang="ko-KR" sz="6000" b="1" dirty="0">
                <a:highlight>
                  <a:srgbClr val="FFFF00"/>
                </a:highlight>
              </a:rPr>
              <a:t>)</a:t>
            </a:r>
          </a:p>
          <a:p>
            <a:pPr marL="0" indent="0">
              <a:buNone/>
            </a:pPr>
            <a:r>
              <a:rPr lang="ko-KR" altLang="en-US" sz="7200" b="1" dirty="0"/>
              <a:t>저는 애니예요</a:t>
            </a:r>
            <a:r>
              <a:rPr lang="en-US" altLang="ko-KR" sz="7200" b="1" dirty="0"/>
              <a:t>.</a:t>
            </a:r>
          </a:p>
          <a:p>
            <a:pPr marL="0" indent="0">
              <a:buNone/>
            </a:pPr>
            <a:r>
              <a:rPr lang="ko-KR" altLang="en-US" sz="7200" b="1" dirty="0"/>
              <a:t>저는 학생이에요</a:t>
            </a:r>
            <a:r>
              <a:rPr lang="en-US" altLang="ko-KR" sz="7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0319139"/>
      </p:ext>
    </p:extLst>
  </p:cSld>
  <p:clrMapOvr>
    <a:masterClrMapping/>
  </p:clrMapOvr>
</p:sld>
</file>

<file path=ppt/theme/theme1.xml><?xml version="1.0" encoding="utf-8"?>
<a:theme xmlns:a="http://schemas.openxmlformats.org/drawingml/2006/main" name="메트로폴리탄">
  <a:themeElements>
    <a:clrScheme name="메트로폴리탄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메트로폴리탄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메트로폴리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메트로폴리탄</Template>
  <TotalTime>970</TotalTime>
  <Words>1064</Words>
  <Application>Microsoft Office PowerPoint</Application>
  <PresentationFormat>와이드스크린</PresentationFormat>
  <Paragraphs>229</Paragraphs>
  <Slides>35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38" baseType="lpstr">
      <vt:lpstr>Arial</vt:lpstr>
      <vt:lpstr>Calibri Light</vt:lpstr>
      <vt:lpstr>메트로폴리탄</vt:lpstr>
      <vt:lpstr>Introducing yourself and others</vt:lpstr>
      <vt:lpstr>Announcement</vt:lpstr>
      <vt:lpstr>Dialogue</vt:lpstr>
      <vt:lpstr>Grammar rule reminder</vt:lpstr>
      <vt:lpstr>Page 25</vt:lpstr>
      <vt:lpstr>Basic form</vt:lpstr>
      <vt:lpstr>Basic form</vt:lpstr>
      <vt:lpstr>Page. 25 (Second Part)</vt:lpstr>
      <vt:lpstr>Page. 26</vt:lpstr>
      <vt:lpstr>Page. 26</vt:lpstr>
      <vt:lpstr>Page. 26</vt:lpstr>
      <vt:lpstr>Page. 26</vt:lpstr>
      <vt:lpstr>Page. 26</vt:lpstr>
      <vt:lpstr>In class task</vt:lpstr>
      <vt:lpstr>Dialogue</vt:lpstr>
      <vt:lpstr>Nationality</vt:lpstr>
      <vt:lpstr>Basic form for nationality</vt:lpstr>
      <vt:lpstr>Let’s practice!</vt:lpstr>
      <vt:lpstr>Let’s practice!</vt:lpstr>
      <vt:lpstr>Let’s practice!</vt:lpstr>
      <vt:lpstr>Let’s practice!</vt:lpstr>
      <vt:lpstr>Let’s practice!</vt:lpstr>
      <vt:lpstr>Let’s practice!</vt:lpstr>
      <vt:lpstr>Let’s practice!</vt:lpstr>
      <vt:lpstr>Speaking Practice with your partner</vt:lpstr>
      <vt:lpstr>Announcement</vt:lpstr>
      <vt:lpstr>Pg. 28.    Yes or No</vt:lpstr>
      <vt:lpstr>Before you start</vt:lpstr>
      <vt:lpstr>Vocabulary</vt:lpstr>
      <vt:lpstr>Page. 28</vt:lpstr>
      <vt:lpstr>1. 애니    (미국,    학생)</vt:lpstr>
      <vt:lpstr>2. 웨이    (중국,    은행원)</vt:lpstr>
      <vt:lpstr>3. 안나    (프랑스,   요리사)</vt:lpstr>
      <vt:lpstr>4. 김재민    (한국,   회사원)</vt:lpstr>
      <vt:lpstr>5. 다나카   (일본,  은행원)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</dc:creator>
  <cp:lastModifiedBy>d</cp:lastModifiedBy>
  <cp:revision>138</cp:revision>
  <dcterms:created xsi:type="dcterms:W3CDTF">2025-01-15T09:05:11Z</dcterms:created>
  <dcterms:modified xsi:type="dcterms:W3CDTF">2025-03-17T08:14:22Z</dcterms:modified>
</cp:coreProperties>
</file>